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1" r:id="rId3"/>
    <p:sldId id="283" r:id="rId4"/>
    <p:sldId id="280" r:id="rId5"/>
    <p:sldId id="281" r:id="rId6"/>
    <p:sldId id="284" r:id="rId7"/>
    <p:sldId id="257" r:id="rId8"/>
    <p:sldId id="264" r:id="rId9"/>
    <p:sldId id="265" r:id="rId10"/>
    <p:sldId id="266" r:id="rId11"/>
    <p:sldId id="290" r:id="rId12"/>
    <p:sldId id="269" r:id="rId13"/>
    <p:sldId id="270" r:id="rId14"/>
    <p:sldId id="271" r:id="rId15"/>
    <p:sldId id="272" r:id="rId16"/>
    <p:sldId id="273" r:id="rId17"/>
    <p:sldId id="288" r:id="rId18"/>
    <p:sldId id="286" r:id="rId19"/>
    <p:sldId id="276" r:id="rId20"/>
    <p:sldId id="277" r:id="rId21"/>
    <p:sldId id="287" r:id="rId22"/>
    <p:sldId id="278" r:id="rId23"/>
    <p:sldId id="279" r:id="rId24"/>
    <p:sldId id="282" r:id="rId25"/>
    <p:sldId id="258" r:id="rId26"/>
    <p:sldId id="260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FF6600"/>
    <a:srgbClr val="CC0000"/>
    <a:srgbClr val="E78E35"/>
    <a:srgbClr val="660033"/>
    <a:srgbClr val="360036"/>
    <a:srgbClr val="640064"/>
    <a:srgbClr val="660066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1363" autoAdjust="0"/>
  </p:normalViewPr>
  <p:slideViewPr>
    <p:cSldViewPr>
      <p:cViewPr varScale="1">
        <p:scale>
          <a:sx n="78" d="100"/>
          <a:sy n="78" d="100"/>
        </p:scale>
        <p:origin x="160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624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 Zi Ren /CSF" userId="8d9c3e3e-b9a6-4a15-9cd7-52b3397b26db" providerId="ADAL" clId="{37E2AEC0-7FEF-4807-8EF2-85B3C68D31CE}"/>
    <pc:docChg chg="modSld">
      <pc:chgData name="Yong Zi Ren /CSF" userId="8d9c3e3e-b9a6-4a15-9cd7-52b3397b26db" providerId="ADAL" clId="{37E2AEC0-7FEF-4807-8EF2-85B3C68D31CE}" dt="2021-05-10T15:19:26.924" v="0" actId="1076"/>
      <pc:docMkLst>
        <pc:docMk/>
      </pc:docMkLst>
      <pc:sldChg chg="modSp mod">
        <pc:chgData name="Yong Zi Ren /CSF" userId="8d9c3e3e-b9a6-4a15-9cd7-52b3397b26db" providerId="ADAL" clId="{37E2AEC0-7FEF-4807-8EF2-85B3C68D31CE}" dt="2021-05-10T15:19:26.924" v="0" actId="1076"/>
        <pc:sldMkLst>
          <pc:docMk/>
          <pc:sldMk cId="3870614456" sldId="266"/>
        </pc:sldMkLst>
        <pc:spChg chg="mod">
          <ac:chgData name="Yong Zi Ren /CSF" userId="8d9c3e3e-b9a6-4a15-9cd7-52b3397b26db" providerId="ADAL" clId="{37E2AEC0-7FEF-4807-8EF2-85B3C68D31CE}" dt="2021-05-10T15:19:26.924" v="0" actId="1076"/>
          <ac:spMkLst>
            <pc:docMk/>
            <pc:sldMk cId="3870614456" sldId="266"/>
            <ac:spMk id="6" creationId="{84F9C0BF-8AFC-4008-AD73-340919F42DE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10E3E-C64B-41A4-A508-8CE0ED81C3D3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26A7D-2792-4F03-9F91-B961D07F1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63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6B286DB-C50B-484C-A5B6-2AE944CA4C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68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</a:t>
            </a:r>
            <a:r>
              <a:rPr lang="en-US" baseline="0" dirty="0"/>
              <a:t> lecture, we will cover escape sequence, string formatting and debugging.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</a:t>
            </a:r>
            <a:r>
              <a:rPr lang="en-US" baseline="0" dirty="0"/>
              <a:t> at the format specifier based on what we’ve covered so far</a:t>
            </a:r>
          </a:p>
          <a:p>
            <a:r>
              <a:rPr lang="en-US" baseline="0" dirty="0"/>
              <a:t>After the colon, you have alignment, width, precision and 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92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commonly used format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56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</a:t>
            </a:r>
            <a:r>
              <a:rPr lang="en-US" baseline="0" dirty="0"/>
              <a:t> to format the various columns in a tabular display. You need to estimate the width of each column and then set it. The display of marks is set to 2 decimal places.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87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we will write a program to display a table of three values: a, b and a to the power of 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32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revisit a program you saw in week 1. We</a:t>
            </a:r>
            <a:r>
              <a:rPr lang="en-US" baseline="0" dirty="0"/>
              <a:t> will modify the program to get student id and the marks of each component from the user.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11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types of errors can occur.</a:t>
            </a:r>
            <a:r>
              <a:rPr lang="en-US" baseline="0" dirty="0"/>
              <a:t> </a:t>
            </a:r>
            <a:r>
              <a:rPr lang="en-US" dirty="0"/>
              <a:t>It is important to know to learn how to debug your programs.</a:t>
            </a:r>
          </a:p>
          <a:p>
            <a:endParaRPr lang="en-US" dirty="0"/>
          </a:p>
          <a:p>
            <a:r>
              <a:rPr lang="en-US" dirty="0"/>
              <a:t>There are 3 types of errors:</a:t>
            </a:r>
          </a:p>
          <a:p>
            <a:r>
              <a:rPr lang="en-US" dirty="0"/>
              <a:t>Syntax errors</a:t>
            </a:r>
          </a:p>
          <a:p>
            <a:r>
              <a:rPr lang="en-US" dirty="0"/>
              <a:t>Runtime errors</a:t>
            </a:r>
          </a:p>
          <a:p>
            <a:r>
              <a:rPr lang="en-US" dirty="0"/>
              <a:t>Logic errors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55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kern="0" dirty="0">
                <a:solidFill>
                  <a:schemeClr val="tx1"/>
                </a:solidFill>
              </a:rPr>
              <a:t>Errors due to violation of the language syntax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kern="0" dirty="0">
                <a:solidFill>
                  <a:schemeClr val="tx1"/>
                </a:solidFill>
              </a:rPr>
              <a:t>A program with syntax errors will not run.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kern="0" dirty="0">
                <a:solidFill>
                  <a:schemeClr val="tx1"/>
                </a:solidFill>
              </a:rPr>
              <a:t>Here</a:t>
            </a:r>
            <a:r>
              <a:rPr lang="en-US" altLang="en-US" sz="1200" kern="0" baseline="0" dirty="0">
                <a:solidFill>
                  <a:schemeClr val="tx1"/>
                </a:solidFill>
              </a:rPr>
              <a:t> you see an error because a single </a:t>
            </a:r>
            <a:r>
              <a:rPr lang="en-US" altLang="en-US" sz="1200" kern="0" dirty="0">
                <a:solidFill>
                  <a:schemeClr val="tx1"/>
                </a:solidFill>
              </a:rPr>
              <a:t>quote is missing from </a:t>
            </a:r>
            <a:r>
              <a:rPr lang="en-US" altLang="en-US" sz="1200" kern="0" baseline="0" dirty="0">
                <a:solidFill>
                  <a:schemeClr val="tx1"/>
                </a:solidFill>
              </a:rPr>
              <a:t>the end of a </a:t>
            </a:r>
            <a:r>
              <a:rPr lang="en-US" altLang="en-US" sz="1200" kern="0" dirty="0">
                <a:solidFill>
                  <a:schemeClr val="tx1"/>
                </a:solidFill>
              </a:rPr>
              <a:t>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85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Runtime errors occur when a program is running</a:t>
            </a:r>
          </a:p>
          <a:p>
            <a:r>
              <a:rPr lang="en-US" dirty="0"/>
              <a:t>Here the line does not work because we</a:t>
            </a:r>
            <a:r>
              <a:rPr lang="en-US" baseline="0" dirty="0"/>
              <a:t> cannot divide a number by zero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0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 errors</a:t>
            </a:r>
            <a:r>
              <a:rPr lang="en-US" baseline="0" dirty="0"/>
              <a:t> occur when the logic of the program is not correct. You may be able to run the program but its behavior is different from what you expect.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2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</a:t>
            </a:r>
            <a:r>
              <a:rPr lang="en-US" baseline="0" dirty="0"/>
              <a:t> be</a:t>
            </a:r>
            <a:r>
              <a:rPr lang="en-US" dirty="0"/>
              <a:t> very hard to figure out the bugs in your program by just looking at the code.</a:t>
            </a:r>
          </a:p>
          <a:p>
            <a:r>
              <a:rPr lang="en-US" dirty="0"/>
              <a:t>Programmers can make use of a Debugger, a program that allows you to step through each</a:t>
            </a:r>
            <a:r>
              <a:rPr lang="en-US" baseline="0" dirty="0"/>
              <a:t> line of your code and see the values of variables at different points.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Let’s say we need to print</a:t>
            </a:r>
            <a:r>
              <a:rPr lang="en-US" altLang="en-US" baseline="0" dirty="0"/>
              <a:t> a pair of single quotes </a:t>
            </a:r>
            <a:r>
              <a:rPr lang="en-US" altLang="en-US" dirty="0"/>
              <a:t>as part of a string. If you enclose</a:t>
            </a:r>
            <a:r>
              <a:rPr lang="en-US" altLang="en-US" baseline="0" dirty="0"/>
              <a:t> the string within single quotes, you will get an error.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The solution is to insert a backslash before each single quote in the string.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The backslash together with the</a:t>
            </a:r>
            <a:r>
              <a:rPr lang="en-US" altLang="en-US" baseline="0" dirty="0"/>
              <a:t> </a:t>
            </a:r>
            <a:r>
              <a:rPr lang="en-US" altLang="en-US" b="0" i="0" baseline="0" dirty="0">
                <a:solidFill>
                  <a:schemeClr val="tx1"/>
                </a:solidFill>
              </a:rPr>
              <a:t>single quote f</a:t>
            </a:r>
            <a:r>
              <a:rPr lang="en-US" altLang="en-US" dirty="0"/>
              <a:t>orm an </a:t>
            </a:r>
            <a:r>
              <a:rPr lang="en-US" altLang="en-US" b="1" i="1" dirty="0">
                <a:solidFill>
                  <a:srgbClr val="FF0000"/>
                </a:solidFill>
              </a:rPr>
              <a:t>escape sequence</a:t>
            </a:r>
            <a:r>
              <a:rPr lang="en-US" altLang="en-US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3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48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references</a:t>
            </a:r>
            <a:r>
              <a:rPr lang="en-US" baseline="0" dirty="0"/>
              <a:t> related to the topics in this lecture.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99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covered escape sequence,</a:t>
            </a:r>
            <a:r>
              <a:rPr lang="en-US" baseline="0" dirty="0"/>
              <a:t> </a:t>
            </a:r>
            <a:r>
              <a:rPr lang="en-US" dirty="0"/>
              <a:t>string formatting, type</a:t>
            </a:r>
            <a:r>
              <a:rPr lang="en-US" baseline="0" dirty="0"/>
              <a:t> of errors in a program and debugging.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9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are two commonly used escape sequences. One for a new line and the other for a tab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49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srgbClr val="640064"/>
                </a:solidFill>
              </a:rPr>
              <a:t>Python provides 2 ways to do </a:t>
            </a:r>
            <a:r>
              <a:rPr lang="en-US" altLang="en-US" b="1" i="1" dirty="0">
                <a:solidFill>
                  <a:srgbClr val="640064"/>
                </a:solidFill>
              </a:rPr>
              <a:t>String Formatting </a:t>
            </a:r>
            <a:r>
              <a:rPr lang="en-US" altLang="en-US" dirty="0">
                <a:solidFill>
                  <a:srgbClr val="640064"/>
                </a:solidFill>
              </a:rPr>
              <a:t>– allowing </a:t>
            </a:r>
            <a:r>
              <a:rPr lang="en-US" altLang="en-US" u="sng" dirty="0">
                <a:solidFill>
                  <a:srgbClr val="640064"/>
                </a:solidFill>
              </a:rPr>
              <a:t>multiple substitutions in a string</a:t>
            </a:r>
          </a:p>
          <a:p>
            <a:r>
              <a:rPr lang="en-US" dirty="0"/>
              <a:t>The</a:t>
            </a:r>
            <a:r>
              <a:rPr lang="en-US" baseline="0" dirty="0"/>
              <a:t> first way uses a percent</a:t>
            </a:r>
          </a:p>
          <a:p>
            <a:r>
              <a:rPr lang="en-US" baseline="0" dirty="0"/>
              <a:t>And the second way the format method</a:t>
            </a:r>
          </a:p>
          <a:p>
            <a:r>
              <a:rPr lang="en-US" baseline="0" dirty="0"/>
              <a:t>The second way is preferred in Python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2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focus on using the format method. When using the format method, you can decide</a:t>
            </a:r>
            <a:r>
              <a:rPr lang="en-US" baseline="0" dirty="0"/>
              <a:t> where to insert the placeholders. This means that you can rearrange what is in the output easily.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8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string formatting, you use d for decimal integers and f for floating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40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precision is 6 digits after the decimal point.</a:t>
            </a:r>
          </a:p>
          <a:p>
            <a:r>
              <a:rPr lang="en-US" dirty="0"/>
              <a:t>You can easily change it to 2 decimal places.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40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default, values take up as many characters as needed to represent the content.</a:t>
            </a:r>
          </a:p>
          <a:p>
            <a:r>
              <a:rPr lang="en-US" dirty="0"/>
              <a:t>You</a:t>
            </a:r>
            <a:r>
              <a:rPr lang="en-US" baseline="0" dirty="0"/>
              <a:t> can set the minimum width for displaying the content.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5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</a:t>
            </a:r>
            <a:r>
              <a:rPr lang="en-US" baseline="0" dirty="0"/>
              <a:t> alignment for strings is left-justified.</a:t>
            </a:r>
            <a:endParaRPr lang="en-US" dirty="0"/>
          </a:p>
          <a:p>
            <a:r>
              <a:rPr lang="en-US" dirty="0"/>
              <a:t>Yo</a:t>
            </a:r>
            <a:r>
              <a:rPr lang="en-US" baseline="0" dirty="0"/>
              <a:t>u </a:t>
            </a:r>
            <a:r>
              <a:rPr lang="en-US" dirty="0"/>
              <a:t>can change the alignment,</a:t>
            </a:r>
            <a:r>
              <a:rPr lang="en-US" baseline="0" dirty="0"/>
              <a:t> if necessary, using.</a:t>
            </a:r>
            <a:endParaRPr lang="en-US" dirty="0"/>
          </a:p>
          <a:p>
            <a:r>
              <a:rPr lang="en-US" dirty="0"/>
              <a:t>&lt; for left-aligned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&gt; for right-aligned</a:t>
            </a:r>
          </a:p>
          <a:p>
            <a:r>
              <a:rPr lang="en-US" dirty="0"/>
              <a:t>Caret</a:t>
            </a:r>
            <a:r>
              <a:rPr lang="en-US" baseline="0" dirty="0"/>
              <a:t> for </a:t>
            </a:r>
            <a:r>
              <a:rPr lang="en-US" baseline="0" dirty="0" err="1"/>
              <a:t>centred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286DB-C50B-484C-A5B6-2AE944CA4CB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2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0"/>
            <a:ext cx="1447800" cy="60016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600" b="1" dirty="0">
                <a:solidFill>
                  <a:schemeClr val="tx1"/>
                </a:solidFill>
              </a:rPr>
              <a:t>PRG1 </a:t>
            </a: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W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K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  <a:br>
              <a:rPr lang="en-US" sz="3600" b="1" dirty="0">
                <a:solidFill>
                  <a:schemeClr val="tx1"/>
                </a:solidFill>
              </a:rPr>
            </a:br>
            <a:endParaRPr lang="en-US" sz="800" b="1" dirty="0">
              <a:solidFill>
                <a:schemeClr val="bg1"/>
              </a:solidFill>
            </a:endParaRP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  <a:p>
            <a:pPr algn="ctr"/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0" y="5943600"/>
            <a:ext cx="9144000" cy="152400"/>
          </a:xfrm>
          <a:prstGeom prst="rect">
            <a:avLst/>
          </a:prstGeom>
          <a:solidFill>
            <a:srgbClr val="640064"/>
          </a:solidFill>
          <a:ln w="9525">
            <a:solidFill>
              <a:srgbClr val="64006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905000" y="2018046"/>
            <a:ext cx="6629400" cy="701731"/>
          </a:xfr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 sz="4400" baseline="0"/>
            </a:lvl1pPr>
          </a:lstStyle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lang="en-US" dirty="0"/>
              <a:t>&lt;&lt;Title&gt;&gt;</a:t>
            </a:r>
          </a:p>
        </p:txBody>
      </p:sp>
      <p:pic>
        <p:nvPicPr>
          <p:cNvPr id="8" name="Picture 16" descr="School of IC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15" y="53009"/>
            <a:ext cx="3048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15"/>
          <p:cNvSpPr>
            <a:spLocks noChangeShapeType="1"/>
          </p:cNvSpPr>
          <p:nvPr userDrawn="1"/>
        </p:nvSpPr>
        <p:spPr bwMode="auto">
          <a:xfrm>
            <a:off x="1676400" y="1044575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2895600" y="3505200"/>
            <a:ext cx="480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2000" b="1" dirty="0">
                <a:latin typeface="Arial Narrow" pitchFamily="34" charset="0"/>
              </a:rPr>
              <a:t>Programming I (PRG1)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1800" dirty="0">
                <a:latin typeface="Arial Narrow" pitchFamily="34" charset="0"/>
              </a:rPr>
              <a:t>Diploma in Information Technology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1" lang="en-GB" sz="1800" dirty="0">
                <a:latin typeface="Arial Narrow" pitchFamily="34" charset="0"/>
              </a:rPr>
              <a:t>Diploma in Data</a:t>
            </a:r>
            <a:r>
              <a:rPr kumimoji="1" lang="en-GB" sz="1800" baseline="0" dirty="0">
                <a:latin typeface="Arial Narrow" pitchFamily="34" charset="0"/>
              </a:rPr>
              <a:t> Science</a:t>
            </a:r>
            <a:endParaRPr kumimoji="1" lang="en-GB" sz="1800" dirty="0">
              <a:latin typeface="Arial Narrow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1" lang="en-GB" sz="1800" baseline="0" dirty="0">
                <a:latin typeface="Arial Narrow" pitchFamily="34" charset="0"/>
              </a:rPr>
              <a:t>Diploma in Cybersecurity &amp; Digital Forensics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1" lang="en-GB" sz="1800" baseline="0" dirty="0">
                <a:latin typeface="Arial Narrow" pitchFamily="34" charset="0"/>
              </a:rPr>
              <a:t>Diploma in Immersive Media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1" lang="en-GB" sz="1800" baseline="0" dirty="0">
                <a:latin typeface="Arial Narrow" pitchFamily="34" charset="0"/>
              </a:rPr>
              <a:t>Common ICT Programme </a:t>
            </a:r>
            <a:endParaRPr kumimoji="1" lang="en-GB" sz="1800" dirty="0">
              <a:latin typeface="Arial Narrow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1800" dirty="0">
                <a:latin typeface="Arial Narrow" pitchFamily="34" charset="0"/>
              </a:rPr>
              <a:t>Year 1 (2021/22), Semester 1</a:t>
            </a:r>
            <a:endParaRPr kumimoji="1" lang="en-GB" sz="4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122238"/>
            <a:ext cx="2190750" cy="5745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122238"/>
            <a:ext cx="6419850" cy="5745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60033"/>
                </a:solidFill>
              </a:defRPr>
            </a:lvl1pPr>
            <a:lvl2pPr>
              <a:defRPr>
                <a:solidFill>
                  <a:srgbClr val="660033"/>
                </a:solidFill>
              </a:defRPr>
            </a:lvl2pPr>
            <a:lvl3pPr>
              <a:defRPr>
                <a:solidFill>
                  <a:srgbClr val="660033"/>
                </a:solidFill>
              </a:defRPr>
            </a:lvl3pPr>
            <a:lvl4pPr>
              <a:defRPr>
                <a:solidFill>
                  <a:srgbClr val="660033"/>
                </a:solidFill>
              </a:defRPr>
            </a:lvl4pPr>
            <a:lvl5pPr>
              <a:defRPr>
                <a:solidFill>
                  <a:srgbClr val="6600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884238"/>
            <a:ext cx="4419600" cy="4983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4238"/>
            <a:ext cx="4381500" cy="4983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CIS2-low.jpg"/>
          <p:cNvPicPr>
            <a:picLocks noChangeAspect="1"/>
          </p:cNvPicPr>
          <p:nvPr userDrawn="1"/>
        </p:nvPicPr>
        <p:blipFill>
          <a:blip r:embed="rId13" cstate="print"/>
          <a:srcRect t="2107"/>
          <a:stretch>
            <a:fillRect/>
          </a:stretch>
        </p:blipFill>
        <p:spPr bwMode="auto">
          <a:xfrm>
            <a:off x="0" y="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6096000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solidFill>
              <a:srgbClr val="8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884238"/>
            <a:ext cx="89916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0" y="5943600"/>
            <a:ext cx="9144000" cy="152400"/>
          </a:xfrm>
          <a:prstGeom prst="rect">
            <a:avLst/>
          </a:prstGeom>
          <a:solidFill>
            <a:srgbClr val="640064"/>
          </a:solidFill>
          <a:ln w="9525">
            <a:solidFill>
              <a:srgbClr val="64006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800080"/>
          </a:solidFill>
          <a:ln w="9525">
            <a:solidFill>
              <a:srgbClr val="64006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22238"/>
            <a:ext cx="8991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Rectangle 16"/>
          <p:cNvSpPr>
            <a:spLocks noChangeArrowheads="1"/>
          </p:cNvSpPr>
          <p:nvPr userDrawn="1"/>
        </p:nvSpPr>
        <p:spPr bwMode="auto">
          <a:xfrm>
            <a:off x="1371600" y="6302375"/>
            <a:ext cx="2895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>
              <a:spcBef>
                <a:spcPct val="50000"/>
              </a:spcBef>
              <a:defRPr/>
            </a:pPr>
            <a:r>
              <a:rPr lang="en-US" altLang="en-US" sz="1200" dirty="0">
                <a:latin typeface="Arial Narrow" pitchFamily="34" charset="0"/>
              </a:rPr>
              <a:t>Diploma in IT/DS/CSF/IM/CICTP</a:t>
            </a:r>
            <a:br>
              <a:rPr lang="en-US" altLang="en-US" sz="1200" dirty="0">
                <a:latin typeface="Arial Narrow" pitchFamily="34" charset="0"/>
              </a:rPr>
            </a:br>
            <a:r>
              <a:rPr lang="en-US" altLang="en-US" sz="1200" dirty="0">
                <a:latin typeface="Arial Narrow" pitchFamily="34" charset="0"/>
              </a:rPr>
              <a:t>PRG1 AY21/22, </a:t>
            </a:r>
            <a:r>
              <a:rPr lang="en-US" altLang="en-US" sz="1200" dirty="0" err="1">
                <a:latin typeface="Arial Narrow" pitchFamily="34" charset="0"/>
              </a:rPr>
              <a:t>Sem</a:t>
            </a:r>
            <a:r>
              <a:rPr lang="en-US" altLang="en-US" sz="1200" dirty="0">
                <a:latin typeface="Arial Narrow" pitchFamily="34" charset="0"/>
              </a:rPr>
              <a:t> 1</a:t>
            </a:r>
          </a:p>
        </p:txBody>
      </p:sp>
      <p:pic>
        <p:nvPicPr>
          <p:cNvPr id="13" name="Picture 22" descr="School of ICT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172200"/>
            <a:ext cx="17145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5"/>
          <p:cNvSpPr txBox="1">
            <a:spLocks noChangeArrowheads="1"/>
          </p:cNvSpPr>
          <p:nvPr userDrawn="1"/>
        </p:nvSpPr>
        <p:spPr bwMode="auto">
          <a:xfrm>
            <a:off x="4457700" y="6302375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pPr algn="ctr">
              <a:defRPr/>
            </a:pPr>
            <a:r>
              <a:rPr lang="en-US" dirty="0"/>
              <a:t>  Last update</a:t>
            </a:r>
            <a:r>
              <a:rPr lang="en-US"/>
              <a:t>: 03/04/2021</a:t>
            </a:r>
            <a:endParaRPr lang="en-US" dirty="0"/>
          </a:p>
        </p:txBody>
      </p:sp>
      <p:sp>
        <p:nvSpPr>
          <p:cNvPr id="15" name="Rectangle 15"/>
          <p:cNvSpPr txBox="1">
            <a:spLocks noChangeArrowheads="1"/>
          </p:cNvSpPr>
          <p:nvPr userDrawn="1"/>
        </p:nvSpPr>
        <p:spPr bwMode="auto">
          <a:xfrm>
            <a:off x="7086600" y="6275387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  Lecture</a:t>
            </a:r>
            <a:r>
              <a:rPr lang="en-US" baseline="0" dirty="0"/>
              <a:t> 2</a:t>
            </a:r>
            <a:br>
              <a:rPr lang="en-US" baseline="0" dirty="0"/>
            </a:br>
            <a:r>
              <a:rPr lang="en-US" baseline="0" dirty="0"/>
              <a:t>Slide </a:t>
            </a:r>
            <a:fld id="{D684DC87-7C2B-4413-A3B2-900CE8D7D012}" type="slidenum">
              <a:rPr lang="en-US" baseline="0" smtClean="0"/>
              <a:t>‹#›</a:t>
            </a:fld>
            <a:endParaRPr lang="en-US" dirty="0"/>
          </a:p>
        </p:txBody>
      </p:sp>
      <p:sp>
        <p:nvSpPr>
          <p:cNvPr id="4" name="MSIPCMContentMarking" descr="{&quot;HashCode&quot;:-838022706,&quot;Placement&quot;:&quot;Header&quot;,&quot;Top&quot;:0.0,&quot;Left&quot;:0.0,&quot;SlideWidth&quot;:720,&quot;SlideHeight&quot;:540}"/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q"/>
        <a:defRPr sz="2800" b="1">
          <a:solidFill>
            <a:srgbClr val="640064"/>
          </a:solidFill>
          <a:latin typeface="Arial Narrow" panose="020B0606020202030204" pitchFamily="34" charset="0"/>
          <a:ea typeface="+mn-ea"/>
          <a:cs typeface="+mn-cs"/>
        </a:defRPr>
      </a:lvl1pPr>
      <a:lvl2pPr marL="8001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400">
          <a:solidFill>
            <a:schemeClr val="tx1"/>
          </a:solidFill>
          <a:latin typeface="Arial Narrow" panose="020B0606020202030204" pitchFamily="34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FF"/>
          </a:solidFill>
          <a:latin typeface="Arial Narrow" panose="020B0606020202030204" pitchFamily="34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640064"/>
          </a:solidFill>
          <a:latin typeface="Arial Narrow" panose="020B0606020202030204" pitchFamily="34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640064"/>
          </a:solidFill>
          <a:latin typeface="Arial Narrow" panose="020B0606020202030204" pitchFamily="34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accent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polymall.polytechnic.edu.sg/" TargetMode="Externa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hyperlink" Target="https://en.wikibooks.org/wiki/Python_Programming/Errors" TargetMode="External"/><Relationship Id="rId5" Type="http://schemas.openxmlformats.org/officeDocument/2006/relationships/hyperlink" Target="https://realpython.com/python-formatted-output/" TargetMode="External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hyperlink" Target="https://docs.python.org/3/reference/lexical_analysis.html" TargetMode="Externa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5"/>
          <p:cNvSpPr>
            <a:spLocks noChangeShapeType="1"/>
          </p:cNvSpPr>
          <p:nvPr/>
        </p:nvSpPr>
        <p:spPr bwMode="auto">
          <a:xfrm>
            <a:off x="1676400" y="1044575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5000" y="2018046"/>
            <a:ext cx="6629400" cy="1446550"/>
          </a:xfrm>
        </p:spPr>
        <p:txBody>
          <a:bodyPr/>
          <a:lstStyle/>
          <a:p>
            <a:r>
              <a:rPr lang="en-GB" dirty="0"/>
              <a:t>String Formatting &amp;</a:t>
            </a:r>
          </a:p>
          <a:p>
            <a:r>
              <a:rPr lang="en-GB"/>
              <a:t>Debugging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04800" y="562239"/>
            <a:ext cx="89916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solidFill>
                  <a:srgbClr val="640064"/>
                </a:solidFill>
                <a:latin typeface="Arial Narrow" panose="020B0606020202030204" pitchFamily="34" charset="0"/>
              </a:rPr>
              <a:t>The default is to have </a:t>
            </a:r>
            <a:r>
              <a:rPr lang="en-US" altLang="en-US" b="1" u="sng" kern="0" dirty="0">
                <a:solidFill>
                  <a:srgbClr val="640064"/>
                </a:solidFill>
                <a:latin typeface="Arial Narrow" panose="020B0606020202030204" pitchFamily="34" charset="0"/>
              </a:rPr>
              <a:t>six decimal points </a:t>
            </a:r>
            <a:r>
              <a:rPr lang="en-US" altLang="en-US" b="1" kern="0" dirty="0">
                <a:solidFill>
                  <a:srgbClr val="640064"/>
                </a:solidFill>
                <a:latin typeface="Arial Narrow" panose="020B0606020202030204" pitchFamily="34" charset="0"/>
              </a:rPr>
              <a:t>of </a:t>
            </a:r>
            <a:r>
              <a:rPr lang="en-US" altLang="en-US" b="1" i="1" kern="0" dirty="0">
                <a:solidFill>
                  <a:srgbClr val="640064"/>
                </a:solidFill>
                <a:latin typeface="Arial Narrow" panose="020B0606020202030204" pitchFamily="34" charset="0"/>
              </a:rPr>
              <a:t>precision </a:t>
            </a:r>
            <a:r>
              <a:rPr lang="en-US" altLang="en-US" b="1" kern="0" dirty="0">
                <a:solidFill>
                  <a:srgbClr val="640064"/>
                </a:solidFill>
                <a:latin typeface="Arial Narrow" panose="020B0606020202030204" pitchFamily="34" charset="0"/>
              </a:rPr>
              <a:t>for </a:t>
            </a:r>
            <a:r>
              <a:rPr lang="en-US" altLang="en-US" b="1" kern="0">
                <a:solidFill>
                  <a:srgbClr val="640064"/>
                </a:solidFill>
                <a:latin typeface="Arial Narrow" panose="020B0606020202030204" pitchFamily="34" charset="0"/>
              </a:rPr>
              <a:t>float.</a:t>
            </a:r>
          </a:p>
          <a:p>
            <a:pPr marL="0" indent="0">
              <a:buSzPct val="70000"/>
              <a:buNone/>
            </a:pPr>
            <a:r>
              <a:rPr lang="en-US" altLang="en-US" sz="1000" kern="0">
                <a:solidFill>
                  <a:srgbClr val="640064"/>
                </a:solidFill>
                <a:latin typeface="Arial Narrow" panose="020B0606020202030204" pitchFamily="34" charset="0"/>
              </a:rPr>
              <a:t>   </a:t>
            </a:r>
            <a:endParaRPr lang="en-US" altLang="en-US" sz="1000" kern="0" dirty="0">
              <a:solidFill>
                <a:srgbClr val="640064"/>
              </a:solidFill>
              <a:latin typeface="Arial Narrow" panose="020B0606020202030204" pitchFamily="34" charset="0"/>
            </a:endParaRPr>
          </a:p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solidFill>
                  <a:srgbClr val="640064"/>
                </a:solidFill>
                <a:latin typeface="Arial Narrow" panose="020B0606020202030204" pitchFamily="34" charset="0"/>
              </a:rPr>
              <a:t>The precision can be changed as follows:</a:t>
            </a:r>
          </a:p>
          <a:p>
            <a:pPr marL="0" indent="0"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String Formatting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2500" y="155839"/>
            <a:ext cx="4064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9C0BF-8AFC-4008-AD73-340919F42DEF}"/>
              </a:ext>
            </a:extLst>
          </p:cNvPr>
          <p:cNvSpPr txBox="1"/>
          <p:nvPr/>
        </p:nvSpPr>
        <p:spPr>
          <a:xfrm>
            <a:off x="533400" y="2703908"/>
            <a:ext cx="7239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'My </a:t>
            </a:r>
            <a:r>
              <a:rPr lang="en-US" altLang="en-US" sz="2000" dirty="0" err="1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bmi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is {: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</a:t>
            </a:r>
            <a:r>
              <a:rPr lang="en-US" altLang="en-US" sz="2000" dirty="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f}'</a:t>
            </a:r>
            <a:r>
              <a:rPr lang="en-US" altLang="en-US" sz="2000" dirty="0">
                <a:latin typeface="Consolas" panose="020B0609020204030204" pitchFamily="49" charset="0"/>
                <a:cs typeface="Calibri" panose="020F0502020204030204" pitchFamily="34" charset="0"/>
              </a:rPr>
              <a:t>.format(21.2259)</a:t>
            </a:r>
          </a:p>
          <a:p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'My </a:t>
            </a:r>
            <a:r>
              <a:rPr lang="en-US" altLang="en-US" sz="2000" dirty="0" err="1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bmi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is 21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.23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61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String Formatting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792946"/>
            <a:ext cx="89916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solidFill>
                  <a:srgbClr val="640064"/>
                </a:solidFill>
                <a:latin typeface="Arial Narrow" panose="020B0606020202030204" pitchFamily="34" charset="0"/>
              </a:rPr>
              <a:t>Strings</a:t>
            </a: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solidFill>
                  <a:srgbClr val="640064"/>
                </a:solidFill>
                <a:latin typeface="Arial Narrow" panose="020B0606020202030204" pitchFamily="34" charset="0"/>
              </a:rPr>
              <a:t>Padding and Alignment</a:t>
            </a:r>
            <a:endParaRPr lang="en-US" altLang="en-US" kern="0" dirty="0">
              <a:solidFill>
                <a:srgbClr val="640064"/>
              </a:solidFill>
              <a:latin typeface="Arial Narrow" panose="020B060602020203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kern="0" dirty="0">
                <a:solidFill>
                  <a:schemeClr val="tx1"/>
                </a:solidFill>
                <a:latin typeface="Arial Narrow" panose="020B0606020202030204" pitchFamily="34" charset="0"/>
              </a:rPr>
              <a:t>By default, values will take up as many characters as needed to represent the content.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kern="0" dirty="0">
                <a:solidFill>
                  <a:srgbClr val="0000FF"/>
                </a:solidFill>
                <a:latin typeface="Arial Narrow" panose="020B0606020202030204" pitchFamily="34" charset="0"/>
              </a:rPr>
              <a:t>possible to </a:t>
            </a:r>
            <a:r>
              <a:rPr lang="en-US" altLang="en-US" u="sng" kern="0" dirty="0">
                <a:solidFill>
                  <a:srgbClr val="0000FF"/>
                </a:solidFill>
                <a:latin typeface="Arial Narrow" panose="020B0606020202030204" pitchFamily="34" charset="0"/>
              </a:rPr>
              <a:t>pad</a:t>
            </a:r>
            <a:r>
              <a:rPr lang="en-US" altLang="en-US" kern="0" dirty="0">
                <a:solidFill>
                  <a:srgbClr val="0000FF"/>
                </a:solidFill>
                <a:latin typeface="Arial Narrow" panose="020B0606020202030204" pitchFamily="34" charset="0"/>
              </a:rPr>
              <a:t> a value to a certain length.</a:t>
            </a:r>
          </a:p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640064"/>
                </a:solidFill>
                <a:latin typeface="Arial Narrow" panose="020B0606020202030204" pitchFamily="34" charset="0"/>
              </a:rPr>
              <a:t>format() defaults alignment to </a:t>
            </a:r>
            <a:r>
              <a:rPr lang="en-US" b="1" u="sng" dirty="0">
                <a:solidFill>
                  <a:srgbClr val="640064"/>
                </a:solidFill>
                <a:latin typeface="Arial Narrow" panose="020B0606020202030204" pitchFamily="34" charset="0"/>
              </a:rPr>
              <a:t>left</a:t>
            </a:r>
            <a:r>
              <a:rPr lang="en-US" b="1" dirty="0">
                <a:solidFill>
                  <a:srgbClr val="640064"/>
                </a:solidFill>
                <a:latin typeface="Arial Narrow" panose="020B0606020202030204" pitchFamily="34" charset="0"/>
              </a:rPr>
              <a:t> for strings.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Note: alignment to </a:t>
            </a:r>
            <a:r>
              <a:rPr lang="en-US" u="sng" dirty="0">
                <a:solidFill>
                  <a:schemeClr val="tx1"/>
                </a:solidFill>
                <a:latin typeface="Arial Narrow" panose="020B0606020202030204" pitchFamily="34" charset="0"/>
              </a:rPr>
              <a:t>right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for other types</a:t>
            </a:r>
          </a:p>
          <a:p>
            <a:pPr marL="457200" lvl="1" indent="0">
              <a:buNone/>
            </a:pPr>
            <a:endParaRPr lang="en-US" altLang="en-US" kern="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175419"/>
            <a:ext cx="406400" cy="40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26417-30EB-461B-B7A3-83EA8BB23692}"/>
              </a:ext>
            </a:extLst>
          </p:cNvPr>
          <p:cNvSpPr txBox="1"/>
          <p:nvPr/>
        </p:nvSpPr>
        <p:spPr>
          <a:xfrm>
            <a:off x="609600" y="1320210"/>
            <a:ext cx="75438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name = 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'Mandy'</a:t>
            </a:r>
          </a:p>
          <a:p>
            <a:r>
              <a:rPr lang="en-US" altLang="en-US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greeting = 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'how are you?'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&gt;&gt;&gt; </a:t>
            </a:r>
            <a:r>
              <a:rPr lang="en-US">
                <a:solidFill>
                  <a:srgbClr val="008000"/>
                </a:solidFill>
                <a:latin typeface="Consolas" panose="020B0609020204030204" pitchFamily="49" charset="0"/>
              </a:rPr>
              <a:t>'Hello {:s}, {:s}'</a:t>
            </a:r>
            <a:r>
              <a:rPr lang="en-US">
                <a:latin typeface="Consolas" panose="020B0609020204030204" pitchFamily="49" charset="0"/>
              </a:rPr>
              <a:t>.format(name, greeting)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'Hello Mandy, how are you?'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3B5EB-63BA-418F-8FF4-3420CD74D828}"/>
              </a:ext>
            </a:extLst>
          </p:cNvPr>
          <p:cNvSpPr txBox="1"/>
          <p:nvPr/>
        </p:nvSpPr>
        <p:spPr>
          <a:xfrm>
            <a:off x="704850" y="5183847"/>
            <a:ext cx="73533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'{:10}'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.format(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'test'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'test      '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9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String Formatting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9916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b="1" dirty="0">
                <a:latin typeface="Arial Narrow" panose="020B0606020202030204" pitchFamily="34" charset="0"/>
              </a:rPr>
              <a:t>format() allows using </a:t>
            </a:r>
            <a:r>
              <a:rPr lang="en-US" b="1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b="1" dirty="0">
                <a:latin typeface="Arial Narrow" panose="020B0606020202030204" pitchFamily="34" charset="0"/>
              </a:rPr>
              <a:t> or </a:t>
            </a:r>
            <a:r>
              <a:rPr lang="en-US" b="1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b="1" dirty="0">
                <a:latin typeface="Arial Narrow" panose="020B0606020202030204" pitchFamily="34" charset="0"/>
              </a:rPr>
              <a:t> to denote direction of alignment</a:t>
            </a:r>
          </a:p>
          <a:p>
            <a:pPr marL="0" indent="0">
              <a:buNone/>
            </a:pPr>
            <a:endParaRPr lang="en-US" altLang="en-US" sz="2400" ker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latin typeface="Arial Narrow" panose="020B0606020202030204" pitchFamily="34" charset="0"/>
              </a:rPr>
              <a:t>format() allows choosing of character to do the padding:</a:t>
            </a: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latin typeface="Arial Narrow" panose="020B0606020202030204" pitchFamily="34" charset="0"/>
              </a:rPr>
              <a:t>format() allows specifying of </a:t>
            </a:r>
            <a:r>
              <a:rPr lang="en-US" altLang="en-US" b="1" u="sng" kern="0" err="1">
                <a:latin typeface="Arial Narrow" panose="020B0606020202030204" pitchFamily="34" charset="0"/>
              </a:rPr>
              <a:t>centre</a:t>
            </a:r>
            <a:r>
              <a:rPr lang="en-US" altLang="en-US" b="1" kern="0">
                <a:latin typeface="Arial Narrow" panose="020B0606020202030204" pitchFamily="34" charset="0"/>
              </a:rPr>
              <a:t> (</a:t>
            </a:r>
            <a:r>
              <a:rPr lang="en-US" altLang="en-US" b="1" kern="0">
                <a:solidFill>
                  <a:srgbClr val="FF0000"/>
                </a:solidFill>
                <a:latin typeface="Consolas" panose="020B0609020204030204" pitchFamily="49" charset="0"/>
              </a:rPr>
              <a:t>^</a:t>
            </a:r>
            <a:r>
              <a:rPr lang="en-US" altLang="en-US" b="1" kern="0">
                <a:latin typeface="Arial Narrow" panose="020B0606020202030204" pitchFamily="34" charset="0"/>
              </a:rPr>
              <a:t>)alignment</a:t>
            </a:r>
            <a:r>
              <a:rPr lang="en-US" altLang="en-US" b="1" kern="0" dirty="0">
                <a:latin typeface="Arial Narrow" panose="020B0606020202030204" pitchFamily="34" charset="0"/>
              </a:rPr>
              <a:t>:</a:t>
            </a: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200819"/>
            <a:ext cx="406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FAE2C4-5456-4822-B5AF-D476BE82BAA6}"/>
              </a:ext>
            </a:extLst>
          </p:cNvPr>
          <p:cNvSpPr txBox="1"/>
          <p:nvPr/>
        </p:nvSpPr>
        <p:spPr>
          <a:xfrm>
            <a:off x="647784" y="1429169"/>
            <a:ext cx="73533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'{:&gt;10}'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.format(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'test'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'      test'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FC73D-3C0F-4C91-974E-24C292345EC5}"/>
              </a:ext>
            </a:extLst>
          </p:cNvPr>
          <p:cNvSpPr txBox="1"/>
          <p:nvPr/>
        </p:nvSpPr>
        <p:spPr>
          <a:xfrm>
            <a:off x="647784" y="2799706"/>
            <a:ext cx="73533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'{:_&lt;10}'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.format(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'test'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'test_______'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FAA95E-1B77-4A4A-A8D9-C266BED2F4F0}"/>
              </a:ext>
            </a:extLst>
          </p:cNvPr>
          <p:cNvSpPr txBox="1"/>
          <p:nvPr/>
        </p:nvSpPr>
        <p:spPr>
          <a:xfrm>
            <a:off x="621203" y="4172523"/>
            <a:ext cx="73533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'{:^10}'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.format(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'test'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'   test   '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707D9-B5EE-4906-9034-7AD6B1689ED3}"/>
              </a:ext>
            </a:extLst>
          </p:cNvPr>
          <p:cNvSpPr txBox="1"/>
          <p:nvPr/>
        </p:nvSpPr>
        <p:spPr>
          <a:xfrm>
            <a:off x="621203" y="4909860"/>
            <a:ext cx="73533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'{:*^10}'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.format(</a:t>
            </a:r>
            <a:r>
              <a:rPr lang="en-US" altLang="en-US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'test'</a:t>
            </a:r>
            <a:r>
              <a:rPr lang="en-US" altLang="en-US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'***test***'</a:t>
            </a:r>
          </a:p>
        </p:txBody>
      </p:sp>
    </p:spTree>
    <p:extLst>
      <p:ext uri="{BB962C8B-B14F-4D97-AF65-F5344CB8AC3E}">
        <p14:creationId xmlns:p14="http://schemas.microsoft.com/office/powerpoint/2010/main" val="106925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String Formatting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9916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latin typeface="Arial Narrow" panose="020B0606020202030204" pitchFamily="34" charset="0"/>
              </a:rPr>
              <a:t>format() make use of a format instruction called </a:t>
            </a:r>
            <a:r>
              <a:rPr lang="en-US" altLang="en-US" b="1" i="1" kern="0" dirty="0">
                <a:solidFill>
                  <a:srgbClr val="FF0000"/>
                </a:solidFill>
                <a:latin typeface="Consolas" panose="020B0609020204030204" pitchFamily="49" charset="0"/>
              </a:rPr>
              <a:t>Format Specifier</a:t>
            </a:r>
          </a:p>
          <a:p>
            <a:endParaRPr lang="en-US" altLang="en-US" sz="2400" kern="0">
              <a:solidFill>
                <a:schemeClr val="tx1"/>
              </a:solidFill>
            </a:endParaRPr>
          </a:p>
          <a:p>
            <a:endParaRPr lang="en-US" altLang="en-US" sz="2400" kern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grpSp>
        <p:nvGrpSpPr>
          <p:cNvPr id="8" name="Group 7"/>
          <p:cNvGrpSpPr/>
          <p:nvPr/>
        </p:nvGrpSpPr>
        <p:grpSpPr>
          <a:xfrm>
            <a:off x="5073736" y="2640363"/>
            <a:ext cx="560552" cy="557086"/>
            <a:chOff x="6438128" y="3415352"/>
            <a:chExt cx="461526" cy="446340"/>
          </a:xfrm>
        </p:grpSpPr>
        <p:sp>
          <p:nvSpPr>
            <p:cNvPr id="10" name="Oval 9"/>
            <p:cNvSpPr/>
            <p:nvPr/>
          </p:nvSpPr>
          <p:spPr bwMode="auto">
            <a:xfrm>
              <a:off x="6438128" y="3415352"/>
              <a:ext cx="152400" cy="38100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cxnSp>
          <p:nvCxnSpPr>
            <p:cNvPr id="11" name="Elbow Connector 10"/>
            <p:cNvCxnSpPr/>
            <p:nvPr/>
          </p:nvCxnSpPr>
          <p:spPr bwMode="auto">
            <a:xfrm rot="16200000" flipH="1">
              <a:off x="6680255" y="3642293"/>
              <a:ext cx="65341" cy="373457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4519690" y="2640362"/>
            <a:ext cx="2335360" cy="1742558"/>
            <a:chOff x="5209168" y="4377062"/>
            <a:chExt cx="1897480" cy="1749044"/>
          </a:xfrm>
        </p:grpSpPr>
        <p:sp>
          <p:nvSpPr>
            <p:cNvPr id="13" name="Oval 12"/>
            <p:cNvSpPr/>
            <p:nvPr/>
          </p:nvSpPr>
          <p:spPr bwMode="auto">
            <a:xfrm>
              <a:off x="5209168" y="4377062"/>
              <a:ext cx="161403" cy="442533"/>
            </a:xfrm>
            <a:prstGeom prst="ellipse">
              <a:avLst/>
            </a:prstGeom>
            <a:noFill/>
            <a:ln w="19050" cap="flat" cmpd="sng" algn="ctr">
              <a:solidFill>
                <a:srgbClr val="D6009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cxnSp>
          <p:nvCxnSpPr>
            <p:cNvPr id="14" name="Elbow Connector 13"/>
            <p:cNvCxnSpPr>
              <a:cxnSpLocks/>
            </p:cNvCxnSpPr>
            <p:nvPr/>
          </p:nvCxnSpPr>
          <p:spPr bwMode="auto">
            <a:xfrm rot="16200000" flipH="1">
              <a:off x="4870479" y="5239075"/>
              <a:ext cx="973457" cy="10730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D60093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5303557" y="5724507"/>
              <a:ext cx="1803091" cy="40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60093"/>
                  </a:solidFill>
                  <a:latin typeface="Arial Narrow" pitchFamily="34" charset="0"/>
                </a:rPr>
                <a:t>number of spaces</a:t>
              </a:r>
              <a:endParaRPr lang="en-SG" sz="2000" dirty="0">
                <a:solidFill>
                  <a:srgbClr val="D60093"/>
                </a:solidFill>
                <a:latin typeface="Arial Narrow" pitchFamily="34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3758787" y="2640364"/>
            <a:ext cx="240908" cy="436041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17" name="Elbow Connector 16"/>
          <p:cNvCxnSpPr/>
          <p:nvPr/>
        </p:nvCxnSpPr>
        <p:spPr bwMode="auto">
          <a:xfrm rot="5400000">
            <a:off x="3047066" y="3670960"/>
            <a:ext cx="1406931" cy="32503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440541" y="4478342"/>
            <a:ext cx="3209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Placeholder symbol</a:t>
            </a:r>
            <a:endParaRPr lang="en-SG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5984" y="2632613"/>
            <a:ext cx="2869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SG" sz="2200" b="1">
                <a:solidFill>
                  <a:srgbClr val="0000FF"/>
                </a:solidFill>
                <a:latin typeface="Avenir Next LT Pro Light" panose="020B0304020202020204" pitchFamily="34" charset="0"/>
                <a:cs typeface="Courier New" pitchFamily="49" charset="0"/>
              </a:rPr>
              <a:t>{  :  &lt; 9 . 2 f  }</a:t>
            </a:r>
            <a:endParaRPr kumimoji="1" lang="en-SG" sz="2200" b="1" dirty="0">
              <a:solidFill>
                <a:srgbClr val="0000FF"/>
              </a:solidFill>
              <a:latin typeface="Avenir Next LT Pro Light" panose="020B0304020202020204" pitchFamily="34" charset="0"/>
              <a:cs typeface="Courier New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36708" y="2640363"/>
            <a:ext cx="3209498" cy="1397191"/>
            <a:chOff x="5426787" y="4374347"/>
            <a:chExt cx="3209498" cy="1228156"/>
          </a:xfrm>
        </p:grpSpPr>
        <p:sp>
          <p:nvSpPr>
            <p:cNvPr id="24" name="Oval 23"/>
            <p:cNvSpPr/>
            <p:nvPr/>
          </p:nvSpPr>
          <p:spPr bwMode="auto">
            <a:xfrm>
              <a:off x="5566472" y="4374347"/>
              <a:ext cx="185099" cy="40011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26787" y="5202393"/>
              <a:ext cx="3209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 Narrow" pitchFamily="34" charset="0"/>
                </a:rPr>
                <a:t>precision</a:t>
              </a:r>
              <a:endParaRPr lang="en-SG" sz="2000" dirty="0">
                <a:latin typeface="Arial Narrow" pitchFamily="34" charset="0"/>
              </a:endParaRPr>
            </a:p>
          </p:txBody>
        </p:sp>
        <p:cxnSp>
          <p:nvCxnSpPr>
            <p:cNvPr id="26" name="Elbow Connector 25"/>
            <p:cNvCxnSpPr/>
            <p:nvPr/>
          </p:nvCxnSpPr>
          <p:spPr bwMode="auto">
            <a:xfrm rot="16200000" flipH="1">
              <a:off x="5473299" y="4976034"/>
              <a:ext cx="453720" cy="19905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43" name="Rounded Rectangle 42"/>
          <p:cNvSpPr/>
          <p:nvPr/>
        </p:nvSpPr>
        <p:spPr bwMode="auto">
          <a:xfrm>
            <a:off x="5319162" y="2640362"/>
            <a:ext cx="221045" cy="461665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4267608" y="2642616"/>
            <a:ext cx="248927" cy="428635"/>
          </a:xfrm>
          <a:prstGeom prst="ellipse">
            <a:avLst/>
          </a:prstGeom>
          <a:noFill/>
          <a:ln w="19050" cap="flat" cmpd="sng" algn="ctr">
            <a:solidFill>
              <a:srgbClr val="009999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46" name="Elbow Connector 45"/>
          <p:cNvCxnSpPr>
            <a:cxnSpLocks/>
          </p:cNvCxnSpPr>
          <p:nvPr/>
        </p:nvCxnSpPr>
        <p:spPr bwMode="auto">
          <a:xfrm rot="5400000">
            <a:off x="4030051" y="3483431"/>
            <a:ext cx="678368" cy="136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009999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3707771" y="3804177"/>
            <a:ext cx="1611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9999"/>
                </a:solidFill>
                <a:latin typeface="Arial Narrow" pitchFamily="34" charset="0"/>
              </a:rPr>
              <a:t>alignment</a:t>
            </a:r>
            <a:endParaRPr lang="en-SG" sz="2000" dirty="0">
              <a:solidFill>
                <a:srgbClr val="009999"/>
              </a:solidFill>
              <a:latin typeface="Arial Narrow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642335" y="1940575"/>
            <a:ext cx="2059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format()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175419"/>
            <a:ext cx="406400" cy="406400"/>
          </a:xfrm>
          <a:prstGeom prst="rect">
            <a:avLst/>
          </a:prstGeom>
        </p:spPr>
      </p:pic>
      <p:cxnSp>
        <p:nvCxnSpPr>
          <p:cNvPr id="30" name="Elbow Connector 43">
            <a:extLst>
              <a:ext uri="{FF2B5EF4-FFF2-40B4-BE49-F238E27FC236}">
                <a16:creationId xmlns:a16="http://schemas.microsoft.com/office/drawing/2014/main" id="{4726A8BF-FEA9-4E0E-A3AD-EC41D9AC5972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856860" y="3723382"/>
            <a:ext cx="1420074" cy="2210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21C7F2-E56A-4E3D-BF10-52BA8FCC28B3}"/>
              </a:ext>
            </a:extLst>
          </p:cNvPr>
          <p:cNvSpPr txBox="1"/>
          <p:nvPr/>
        </p:nvSpPr>
        <p:spPr>
          <a:xfrm>
            <a:off x="5605541" y="3022526"/>
            <a:ext cx="150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rgbClr val="0000FF"/>
                </a:solidFill>
              </a:rPr>
              <a:t>format type</a:t>
            </a:r>
          </a:p>
        </p:txBody>
      </p:sp>
    </p:spTree>
    <p:extLst>
      <p:ext uri="{BB962C8B-B14F-4D97-AF65-F5344CB8AC3E}">
        <p14:creationId xmlns:p14="http://schemas.microsoft.com/office/powerpoint/2010/main" val="669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String Formatting</a:t>
            </a: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991600" cy="35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sz="2400" b="1" kern="0" dirty="0"/>
              <a:t>Commonly used Format Types:</a:t>
            </a:r>
            <a:endParaRPr lang="en-US" altLang="en-US" sz="2400" kern="0" dirty="0"/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1030" y="200819"/>
            <a:ext cx="406400" cy="40640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7BAD65C-924B-48F2-9D1E-2DDC085D8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482254"/>
              </p:ext>
            </p:extLst>
          </p:nvPr>
        </p:nvGraphicFramePr>
        <p:xfrm>
          <a:off x="914400" y="1362996"/>
          <a:ext cx="7315200" cy="435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635809923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451114159"/>
                    </a:ext>
                  </a:extLst>
                </a:gridCol>
              </a:tblGrid>
              <a:tr h="6069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Format type</a:t>
                      </a:r>
                      <a:endParaRPr lang="en-SG" sz="2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SimSun"/>
                      </a:endParaRPr>
                    </a:p>
                  </a:txBody>
                  <a:tcPr marL="56633" marR="566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SG" sz="2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SimSun"/>
                      </a:endParaRPr>
                    </a:p>
                  </a:txBody>
                  <a:tcPr marL="56633" marR="56633" marT="0" marB="0" anchor="ctr"/>
                </a:tc>
                <a:extLst>
                  <a:ext uri="{0D108BD9-81ED-4DB2-BD59-A6C34878D82A}">
                    <a16:rowId xmlns:a16="http://schemas.microsoft.com/office/drawing/2014/main" val="3794424054"/>
                  </a:ext>
                </a:extLst>
              </a:tr>
              <a:tr h="46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b="0" dirty="0">
                          <a:solidFill>
                            <a:srgbClr val="0000FF"/>
                          </a:solidFill>
                          <a:effectLst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</a:t>
                      </a:r>
                      <a:endParaRPr lang="en-SG" sz="2000" b="0" dirty="0">
                        <a:solidFill>
                          <a:srgbClr val="0000FF"/>
                        </a:solidFill>
                        <a:effectLst/>
                        <a:latin typeface="Courier New" pitchFamily="49" charset="0"/>
                        <a:ea typeface="SimSun"/>
                        <a:cs typeface="Courier New" pitchFamily="49" charset="0"/>
                      </a:endParaRPr>
                    </a:p>
                  </a:txBody>
                  <a:tcPr marL="56633" marR="5663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dirty="0">
                          <a:solidFill>
                            <a:srgbClr val="0000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string</a:t>
                      </a:r>
                      <a:endParaRPr lang="en-SG" sz="2000" dirty="0">
                        <a:solidFill>
                          <a:srgbClr val="0000FF"/>
                        </a:solidFill>
                        <a:effectLst/>
                        <a:latin typeface="+mn-lt"/>
                        <a:ea typeface="SimSun"/>
                        <a:cs typeface="Times New Roman" panose="02020603050405020304" pitchFamily="18" charset="0"/>
                      </a:endParaRPr>
                    </a:p>
                  </a:txBody>
                  <a:tcPr marL="56633" marR="56633" marT="0" marB="0" anchor="ctr"/>
                </a:tc>
                <a:extLst>
                  <a:ext uri="{0D108BD9-81ED-4DB2-BD59-A6C34878D82A}">
                    <a16:rowId xmlns:a16="http://schemas.microsoft.com/office/drawing/2014/main" val="2778256718"/>
                  </a:ext>
                </a:extLst>
              </a:tr>
              <a:tr h="46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b="0" dirty="0">
                          <a:solidFill>
                            <a:srgbClr val="0000FF"/>
                          </a:solidFill>
                          <a:effectLst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</a:t>
                      </a:r>
                      <a:endParaRPr lang="en-SG" sz="2000" b="0" dirty="0">
                        <a:solidFill>
                          <a:srgbClr val="0000FF"/>
                        </a:solidFill>
                        <a:effectLst/>
                        <a:latin typeface="Courier New" pitchFamily="49" charset="0"/>
                        <a:ea typeface="SimSun"/>
                        <a:cs typeface="Courier New" pitchFamily="49" charset="0"/>
                      </a:endParaRPr>
                    </a:p>
                  </a:txBody>
                  <a:tcPr marL="56633" marR="5663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decimal</a:t>
                      </a:r>
                      <a:r>
                        <a:rPr lang="en-SG" sz="2000" baseline="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(base 10) integer</a:t>
                      </a:r>
                      <a:endParaRPr lang="en-SG" sz="2000" dirty="0">
                        <a:solidFill>
                          <a:srgbClr val="0000FF"/>
                        </a:solidFill>
                        <a:effectLst/>
                        <a:latin typeface="+mn-lt"/>
                        <a:ea typeface="SimSun"/>
                        <a:cs typeface="Times New Roman" panose="02020603050405020304" pitchFamily="18" charset="0"/>
                      </a:endParaRPr>
                    </a:p>
                  </a:txBody>
                  <a:tcPr marL="56633" marR="56633" marT="0" marB="0" anchor="ctr"/>
                </a:tc>
                <a:extLst>
                  <a:ext uri="{0D108BD9-81ED-4DB2-BD59-A6C34878D82A}">
                    <a16:rowId xmlns:a16="http://schemas.microsoft.com/office/drawing/2014/main" val="2596389321"/>
                  </a:ext>
                </a:extLst>
              </a:tr>
              <a:tr h="46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b="0" dirty="0">
                          <a:solidFill>
                            <a:srgbClr val="0000FF"/>
                          </a:solidFill>
                          <a:effectLst/>
                          <a:latin typeface="Courier New" pitchFamily="49" charset="0"/>
                          <a:ea typeface="SimSun"/>
                          <a:cs typeface="Courier New" pitchFamily="49" charset="0"/>
                        </a:rPr>
                        <a:t>f</a:t>
                      </a:r>
                    </a:p>
                  </a:txBody>
                  <a:tcPr marL="56633" marR="5663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SimSun"/>
                          <a:cs typeface="Times New Roman" panose="02020603050405020304" pitchFamily="18" charset="0"/>
                        </a:rPr>
                        <a:t>floating point real numbers</a:t>
                      </a:r>
                    </a:p>
                  </a:txBody>
                  <a:tcPr marL="56633" marR="56633" marT="0" marB="0" anchor="ctr"/>
                </a:tc>
                <a:extLst>
                  <a:ext uri="{0D108BD9-81ED-4DB2-BD59-A6C34878D82A}">
                    <a16:rowId xmlns:a16="http://schemas.microsoft.com/office/drawing/2014/main" val="3916538322"/>
                  </a:ext>
                </a:extLst>
              </a:tr>
              <a:tr h="46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b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</a:t>
                      </a:r>
                    </a:p>
                  </a:txBody>
                  <a:tcPr marL="56633" marR="5663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character</a:t>
                      </a:r>
                      <a:endParaRPr lang="en-SG" sz="2000" dirty="0">
                        <a:solidFill>
                          <a:schemeClr val="tx1"/>
                        </a:solidFill>
                        <a:effectLst/>
                        <a:latin typeface="+mn-lt"/>
                        <a:ea typeface="SimSun"/>
                        <a:cs typeface="Times New Roman" panose="02020603050405020304" pitchFamily="18" charset="0"/>
                      </a:endParaRPr>
                    </a:p>
                  </a:txBody>
                  <a:tcPr marL="56633" marR="56633" marT="0" marB="0" anchor="ctr"/>
                </a:tc>
                <a:extLst>
                  <a:ext uri="{0D108BD9-81ED-4DB2-BD59-A6C34878D82A}">
                    <a16:rowId xmlns:a16="http://schemas.microsoft.com/office/drawing/2014/main" val="447916789"/>
                  </a:ext>
                </a:extLst>
              </a:tr>
              <a:tr h="46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o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SimSun"/>
                        <a:cs typeface="Courier New" pitchFamily="49" charset="0"/>
                      </a:endParaRPr>
                    </a:p>
                  </a:txBody>
                  <a:tcPr marL="56633" marR="5663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octal</a:t>
                      </a:r>
                      <a:r>
                        <a:rPr lang="en-SG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integer</a:t>
                      </a:r>
                      <a:endParaRPr lang="en-SG" sz="2000" dirty="0">
                        <a:solidFill>
                          <a:schemeClr val="tx1"/>
                        </a:solidFill>
                        <a:effectLst/>
                        <a:latin typeface="+mn-lt"/>
                        <a:ea typeface="SimSun"/>
                        <a:cs typeface="Times New Roman" panose="02020603050405020304" pitchFamily="18" charset="0"/>
                      </a:endParaRPr>
                    </a:p>
                  </a:txBody>
                  <a:tcPr marL="56633" marR="56633" marT="0" marB="0" anchor="ctr"/>
                </a:tc>
                <a:extLst>
                  <a:ext uri="{0D108BD9-81ED-4DB2-BD59-A6C34878D82A}">
                    <a16:rowId xmlns:a16="http://schemas.microsoft.com/office/drawing/2014/main" val="1282261095"/>
                  </a:ext>
                </a:extLst>
              </a:tr>
              <a:tr h="46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x</a:t>
                      </a:r>
                      <a:endParaRPr lang="en-SG" sz="2000" b="0" dirty="0"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SimSun"/>
                        <a:cs typeface="Courier New" pitchFamily="49" charset="0"/>
                      </a:endParaRPr>
                    </a:p>
                  </a:txBody>
                  <a:tcPr marL="56633" marR="5663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hex</a:t>
                      </a:r>
                      <a:r>
                        <a:rPr lang="en-SG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integer</a:t>
                      </a:r>
                      <a:endParaRPr lang="en-SG" sz="2000" dirty="0">
                        <a:solidFill>
                          <a:schemeClr val="tx1"/>
                        </a:solidFill>
                        <a:effectLst/>
                        <a:latin typeface="+mn-lt"/>
                        <a:ea typeface="SimSun"/>
                        <a:cs typeface="Times New Roman" panose="02020603050405020304" pitchFamily="18" charset="0"/>
                      </a:endParaRPr>
                    </a:p>
                  </a:txBody>
                  <a:tcPr marL="56633" marR="56633" marT="0" marB="0" anchor="ctr"/>
                </a:tc>
                <a:extLst>
                  <a:ext uri="{0D108BD9-81ED-4DB2-BD59-A6C34878D82A}">
                    <a16:rowId xmlns:a16="http://schemas.microsoft.com/office/drawing/2014/main" val="3463848476"/>
                  </a:ext>
                </a:extLst>
              </a:tr>
              <a:tr h="46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SimSun"/>
                          <a:cs typeface="Courier New" pitchFamily="49" charset="0"/>
                        </a:rPr>
                        <a:t>X</a:t>
                      </a:r>
                    </a:p>
                  </a:txBody>
                  <a:tcPr marL="56633" marR="5663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Times New Roman" panose="02020603050405020304" pitchFamily="18" charset="0"/>
                        </a:rPr>
                        <a:t>same as x,</a:t>
                      </a:r>
                      <a:r>
                        <a:rPr lang="en-SG" sz="20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Times New Roman" panose="02020603050405020304" pitchFamily="18" charset="0"/>
                        </a:rPr>
                        <a:t> but uppercase</a:t>
                      </a:r>
                      <a:endParaRPr lang="en-SG" sz="2000" dirty="0">
                        <a:solidFill>
                          <a:schemeClr val="tx1"/>
                        </a:solidFill>
                        <a:effectLst/>
                        <a:latin typeface="+mn-lt"/>
                        <a:ea typeface="SimSun"/>
                        <a:cs typeface="Times New Roman" panose="02020603050405020304" pitchFamily="18" charset="0"/>
                      </a:endParaRPr>
                    </a:p>
                  </a:txBody>
                  <a:tcPr marL="56633" marR="56633" marT="0" marB="0" anchor="ctr"/>
                </a:tc>
                <a:extLst>
                  <a:ext uri="{0D108BD9-81ED-4DB2-BD59-A6C34878D82A}">
                    <a16:rowId xmlns:a16="http://schemas.microsoft.com/office/drawing/2014/main" val="291016217"/>
                  </a:ext>
                </a:extLst>
              </a:tr>
              <a:tr h="4681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SimSun"/>
                          <a:cs typeface="Courier New" pitchFamily="49" charset="0"/>
                        </a:rPr>
                        <a:t>e</a:t>
                      </a:r>
                    </a:p>
                  </a:txBody>
                  <a:tcPr marL="56633" marR="5663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SG" sz="2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Times New Roman" panose="02020603050405020304" pitchFamily="18" charset="0"/>
                        </a:rPr>
                        <a:t>exponent notation</a:t>
                      </a:r>
                    </a:p>
                  </a:txBody>
                  <a:tcPr marL="56633" marR="56633" marT="0" marB="0" anchor="ctr"/>
                </a:tc>
                <a:extLst>
                  <a:ext uri="{0D108BD9-81ED-4DB2-BD59-A6C34878D82A}">
                    <a16:rowId xmlns:a16="http://schemas.microsoft.com/office/drawing/2014/main" val="3105097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4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String Formatting</a:t>
            </a: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304800" y="852305"/>
            <a:ext cx="8229600" cy="364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en-US" b="1" kern="0" dirty="0">
                <a:solidFill>
                  <a:schemeClr val="tx1"/>
                </a:solidFill>
                <a:latin typeface="Arial Narrow" panose="020B0606020202030204" pitchFamily="34" charset="0"/>
              </a:rPr>
              <a:t>Application:</a:t>
            </a: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r>
              <a:rPr lang="en-US" altLang="en-US" b="1" kern="0" dirty="0">
                <a:solidFill>
                  <a:schemeClr val="tx1"/>
                </a:solidFill>
                <a:latin typeface="Arial Narrow" panose="020B0606020202030204" pitchFamily="34" charset="0"/>
              </a:rPr>
              <a:t>Output:</a:t>
            </a: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200819"/>
            <a:ext cx="406400" cy="4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212C5-9054-48FE-B1CF-29B2FC07B0D6}"/>
              </a:ext>
            </a:extLst>
          </p:cNvPr>
          <p:cNvSpPr txBox="1"/>
          <p:nvPr/>
        </p:nvSpPr>
        <p:spPr>
          <a:xfrm>
            <a:off x="352540" y="1439731"/>
            <a:ext cx="8686800" cy="2223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7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#GradeOfStudents.py</a:t>
            </a:r>
          </a:p>
          <a:p>
            <a:r>
              <a:rPr lang="en-SG" sz="16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studentName = </a:t>
            </a:r>
            <a:r>
              <a:rPr lang="en-SG" sz="16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'Peter'</a:t>
            </a:r>
          </a:p>
          <a:p>
            <a:r>
              <a:rPr lang="en-SG" sz="16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gender = </a:t>
            </a:r>
            <a:r>
              <a:rPr lang="en-SG" sz="16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'M'</a:t>
            </a:r>
          </a:p>
          <a:p>
            <a:r>
              <a:rPr lang="en-SG" sz="16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yearOfStudy = 1</a:t>
            </a:r>
          </a:p>
          <a:p>
            <a:r>
              <a:rPr lang="en-SG" sz="16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averageMark = 70.5</a:t>
            </a:r>
          </a:p>
          <a:p>
            <a:r>
              <a:rPr lang="en-SG" sz="160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SG" sz="16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'{:12s} {:6s} {:13s} {:12s}'</a:t>
            </a:r>
            <a:r>
              <a:rPr lang="en-SG" sz="1600">
                <a:latin typeface="Calibri" panose="020F0502020204030204" pitchFamily="34" charset="0"/>
                <a:cs typeface="Calibri" panose="020F0502020204030204" pitchFamily="34" charset="0"/>
              </a:rPr>
              <a:t>.format(</a:t>
            </a:r>
            <a:r>
              <a:rPr lang="en-SG" sz="16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'Student Name'</a:t>
            </a:r>
            <a:r>
              <a:rPr lang="en-SG" sz="160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SG" sz="16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'Gender'</a:t>
            </a:r>
            <a:r>
              <a:rPr lang="en-SG" sz="160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SG" sz="16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'Year Of Study'</a:t>
            </a:r>
            <a:r>
              <a:rPr lang="en-SG" sz="160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SG" sz="16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'Average Mark'</a:t>
            </a:r>
            <a:r>
              <a:rPr lang="en-SG" sz="160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</a:p>
          <a:p>
            <a:r>
              <a:rPr lang="en-SG" sz="1600"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SG" sz="16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'{:12s} {:&gt;6s} {:&gt;13d} {:&gt;12.2f}'</a:t>
            </a:r>
            <a:r>
              <a:rPr lang="en-SG" sz="1600">
                <a:latin typeface="Calibri" panose="020F0502020204030204" pitchFamily="34" charset="0"/>
                <a:cs typeface="Calibri" panose="020F0502020204030204" pitchFamily="34" charset="0"/>
              </a:rPr>
              <a:t>.format(studentName, gender, yearOfStudy, averageMark))</a:t>
            </a:r>
          </a:p>
          <a:p>
            <a:endParaRPr lang="en-SG" sz="1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3CB47-F760-40EC-A2FF-74207C3C39CE}"/>
              </a:ext>
            </a:extLst>
          </p:cNvPr>
          <p:cNvSpPr txBox="1"/>
          <p:nvPr/>
        </p:nvSpPr>
        <p:spPr>
          <a:xfrm>
            <a:off x="400280" y="4662305"/>
            <a:ext cx="8591320" cy="7463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 Name Gender Year Of Study Average Mark</a:t>
            </a:r>
          </a:p>
          <a:p>
            <a:r>
              <a:rPr lang="en-US" sz="17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Peter             M             1        70.50</a:t>
            </a:r>
            <a:endParaRPr lang="en-SG" sz="17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33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Activity 1</a:t>
            </a: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99160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en-US" sz="2400" b="1" kern="0" dirty="0">
                <a:latin typeface="Arial Narrow" panose="020B0606020202030204" pitchFamily="34" charset="0"/>
              </a:rPr>
              <a:t>Write a program that displays the following table:</a:t>
            </a: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175419"/>
            <a:ext cx="406400" cy="4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E1BF0-9E13-44DA-B845-3FC66E710926}"/>
              </a:ext>
            </a:extLst>
          </p:cNvPr>
          <p:cNvSpPr txBox="1"/>
          <p:nvPr/>
        </p:nvSpPr>
        <p:spPr>
          <a:xfrm>
            <a:off x="515470" y="1411575"/>
            <a:ext cx="8382001" cy="2169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	b	a to power of b</a:t>
            </a:r>
          </a:p>
          <a:p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	2	1</a:t>
            </a:r>
          </a:p>
          <a:p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	3	8</a:t>
            </a:r>
          </a:p>
          <a:p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	4	81</a:t>
            </a:r>
          </a:p>
          <a:p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	5	1024</a:t>
            </a:r>
          </a:p>
          <a:p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	6	15625	</a:t>
            </a:r>
          </a:p>
          <a:p>
            <a:endParaRPr lang="en-SG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39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Activity 2</a:t>
            </a: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991600" cy="262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en-US" sz="2400" b="1" kern="0" dirty="0">
                <a:latin typeface="Arial Narrow" panose="020B0606020202030204" pitchFamily="34" charset="0"/>
              </a:rPr>
              <a:t>Recall in Week </a:t>
            </a:r>
            <a:r>
              <a:rPr lang="en-US" altLang="en-US" sz="2400" b="1" kern="0">
                <a:latin typeface="Arial Narrow" panose="020B0606020202030204" pitchFamily="34" charset="0"/>
              </a:rPr>
              <a:t>1 (Part 2) Activity </a:t>
            </a:r>
            <a:r>
              <a:rPr lang="en-US" altLang="en-US" sz="2400" b="1" kern="0" dirty="0">
                <a:latin typeface="Arial Narrow" panose="020B0606020202030204" pitchFamily="34" charset="0"/>
              </a:rPr>
              <a:t>3:</a:t>
            </a:r>
          </a:p>
          <a:p>
            <a:pPr marL="0" indent="0">
              <a:buFontTx/>
              <a:buNone/>
            </a:pPr>
            <a:r>
              <a:rPr lang="en-US" altLang="en-US" sz="2400" b="1" kern="0" dirty="0">
                <a:latin typeface="Arial Narrow" panose="020B0606020202030204" pitchFamily="34" charset="0"/>
              </a:rPr>
              <a:t>The final mark for PRG1 module is calculated based on 30% of common test, 30% of assignment and 40% of continuous assessment. </a:t>
            </a:r>
          </a:p>
          <a:p>
            <a:pPr marL="0" indent="0">
              <a:buFontTx/>
              <a:buNone/>
            </a:pPr>
            <a:r>
              <a:rPr lang="en-US" altLang="en-US" sz="2400" b="1" kern="0" dirty="0">
                <a:latin typeface="Arial Narrow" panose="020B0606020202030204" pitchFamily="34" charset="0"/>
              </a:rPr>
              <a:t>Now modify the program to input student id, the marks for common test, assignment and continuous assessment and display the results in the following tabular format:</a:t>
            </a:r>
          </a:p>
          <a:p>
            <a:pPr marL="0" indent="0">
              <a:buFontTx/>
              <a:buNone/>
            </a:pPr>
            <a:endParaRPr lang="en-US" altLang="en-US" b="1" kern="0" dirty="0">
              <a:latin typeface="Arial Narrow" panose="020B0606020202030204" pitchFamily="34" charset="0"/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175419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596D76-A59F-40AD-B217-F96BAB900090}"/>
              </a:ext>
            </a:extLst>
          </p:cNvPr>
          <p:cNvSpPr txBox="1"/>
          <p:nvPr/>
        </p:nvSpPr>
        <p:spPr>
          <a:xfrm>
            <a:off x="279399" y="3429000"/>
            <a:ext cx="8382001" cy="2323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10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student number: </a:t>
            </a:r>
            <a:r>
              <a:rPr lang="en-SG" u="sng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1101</a:t>
            </a:r>
          </a:p>
          <a:p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common test mark: </a:t>
            </a:r>
            <a:r>
              <a:rPr lang="en-SG" u="sng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</a:p>
          <a:p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assignment mark: </a:t>
            </a:r>
            <a:r>
              <a:rPr lang="en-SG" u="sng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</a:p>
          <a:p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continuous assessment mark: </a:t>
            </a:r>
            <a:r>
              <a:rPr lang="en-SG" u="sng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</a:p>
          <a:p>
            <a:pPr>
              <a:lnSpc>
                <a:spcPct val="150000"/>
              </a:lnSpc>
            </a:pPr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StudentNo    Test   Assign   CA       Final   </a:t>
            </a:r>
          </a:p>
          <a:p>
            <a:r>
              <a:rPr lang="en-SG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1101         80     70       45.00    63.00</a:t>
            </a:r>
          </a:p>
          <a:p>
            <a:endParaRPr lang="en-SG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2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2057400"/>
            <a:ext cx="7772400" cy="1500187"/>
          </a:xfrm>
        </p:spPr>
        <p:txBody>
          <a:bodyPr/>
          <a:lstStyle/>
          <a:p>
            <a:pPr algn="ctr"/>
            <a:r>
              <a:rPr lang="en-US" sz="4800" dirty="0"/>
              <a:t>Types of Errors</a:t>
            </a:r>
          </a:p>
        </p:txBody>
      </p:sp>
    </p:spTree>
    <p:extLst>
      <p:ext uri="{BB962C8B-B14F-4D97-AF65-F5344CB8AC3E}">
        <p14:creationId xmlns:p14="http://schemas.microsoft.com/office/powerpoint/2010/main" val="9815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Different Types of Errors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901953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solidFill>
                  <a:srgbClr val="640064"/>
                </a:solidFill>
                <a:latin typeface="Arial Narrow" panose="020B0606020202030204" pitchFamily="34" charset="0"/>
              </a:rPr>
              <a:t>Different types of errors can occur – popularly known as </a:t>
            </a:r>
            <a:r>
              <a:rPr lang="en-US" altLang="en-US" b="1" i="1" kern="0" dirty="0">
                <a:solidFill>
                  <a:srgbClr val="FF0000"/>
                </a:solidFill>
                <a:latin typeface="Arial Narrow" panose="020B0606020202030204" pitchFamily="34" charset="0"/>
              </a:rPr>
              <a:t>bugs</a:t>
            </a:r>
            <a:r>
              <a:rPr lang="en-US" altLang="en-US" b="1" i="1" kern="0" dirty="0">
                <a:solidFill>
                  <a:srgbClr val="640064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b="1" kern="0" dirty="0">
                <a:solidFill>
                  <a:srgbClr val="640064"/>
                </a:solidFill>
                <a:latin typeface="Arial Narrow" panose="020B0606020202030204" pitchFamily="34" charset="0"/>
              </a:rPr>
              <a:t>in a computer program.</a:t>
            </a:r>
          </a:p>
          <a:p>
            <a:pPr lvl="1">
              <a:buSzPct val="100000"/>
              <a:buFont typeface="Wingdings" panose="05000000000000000000" pitchFamily="2" charset="2"/>
              <a:buChar char="ü"/>
            </a:pPr>
            <a:r>
              <a:rPr lang="en-US" altLang="en-US" kern="0" dirty="0">
                <a:solidFill>
                  <a:schemeClr val="tx1"/>
                </a:solidFill>
                <a:latin typeface="Arial Narrow" panose="020B0606020202030204" pitchFamily="34" charset="0"/>
              </a:rPr>
              <a:t>It is important for programmers to know how to </a:t>
            </a:r>
            <a:r>
              <a:rPr lang="en-US" altLang="en-US" i="1" kern="0" dirty="0">
                <a:solidFill>
                  <a:srgbClr val="FF0000"/>
                </a:solidFill>
                <a:latin typeface="Arial Narrow" panose="020B0606020202030204" pitchFamily="34" charset="0"/>
              </a:rPr>
              <a:t>debug</a:t>
            </a:r>
            <a:r>
              <a:rPr lang="en-US" altLang="en-US" kern="0" dirty="0">
                <a:solidFill>
                  <a:schemeClr val="tx1"/>
                </a:solidFill>
                <a:latin typeface="Arial Narrow" panose="020B0606020202030204" pitchFamily="34" charset="0"/>
              </a:rPr>
              <a:t> and solve those problems in the program.</a:t>
            </a:r>
          </a:p>
          <a:p>
            <a:pPr>
              <a:buSzPct val="70000"/>
              <a:buFont typeface="Wingdings" panose="05000000000000000000" pitchFamily="2" charset="2"/>
              <a:buChar char="q"/>
            </a:pPr>
            <a:endParaRPr lang="en-US" altLang="en-US" b="1" kern="0" dirty="0">
              <a:solidFill>
                <a:srgbClr val="640064"/>
              </a:solidFill>
              <a:latin typeface="Arial Narrow" panose="020B0606020202030204" pitchFamily="34" charset="0"/>
            </a:endParaRPr>
          </a:p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solidFill>
                  <a:srgbClr val="640064"/>
                </a:solidFill>
                <a:latin typeface="Arial Narrow" panose="020B0606020202030204" pitchFamily="34" charset="0"/>
              </a:rPr>
              <a:t>3 types of errors</a:t>
            </a:r>
          </a:p>
          <a:p>
            <a:pPr lvl="1">
              <a:buSzPct val="100000"/>
              <a:buFont typeface="Wingdings" panose="05000000000000000000" pitchFamily="2" charset="2"/>
              <a:buChar char="ü"/>
            </a:pPr>
            <a:r>
              <a:rPr lang="en-US" altLang="en-US" b="1" kern="0">
                <a:solidFill>
                  <a:schemeClr val="tx1"/>
                </a:solidFill>
                <a:latin typeface="Arial Narrow" panose="020B0606020202030204" pitchFamily="34" charset="0"/>
              </a:rPr>
              <a:t>Syntax errors			</a:t>
            </a:r>
            <a:r>
              <a:rPr lang="en-US" altLang="en-US" sz="2000" kern="0">
                <a:solidFill>
                  <a:srgbClr val="FF0000"/>
                </a:solidFill>
                <a:latin typeface="Avenir Next LT Pro" panose="020B0504020202020204" pitchFamily="34" charset="0"/>
              </a:rPr>
              <a:t>program will not run</a:t>
            </a:r>
          </a:p>
          <a:p>
            <a:pPr lvl="1">
              <a:buSzPct val="100000"/>
              <a:buFont typeface="Wingdings" panose="05000000000000000000" pitchFamily="2" charset="2"/>
              <a:buChar char="ü"/>
            </a:pPr>
            <a:r>
              <a:rPr lang="en-US" altLang="en-US" b="1" kern="0">
                <a:solidFill>
                  <a:schemeClr val="tx1"/>
                </a:solidFill>
                <a:latin typeface="Arial Narrow" panose="020B0606020202030204" pitchFamily="34" charset="0"/>
              </a:rPr>
              <a:t>Runtime / Execution errors	</a:t>
            </a:r>
            <a:r>
              <a:rPr lang="en-US" altLang="en-US" sz="2000" kern="0">
                <a:solidFill>
                  <a:srgbClr val="FF0000"/>
                </a:solidFill>
                <a:latin typeface="Avenir Next LT Pro" panose="020B0504020202020204" pitchFamily="34" charset="0"/>
              </a:rPr>
              <a:t>program will 'crash'</a:t>
            </a:r>
            <a:endParaRPr lang="en-US" altLang="en-US" sz="2000" b="1" ker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lvl="1">
              <a:buSzPct val="100000"/>
              <a:buFont typeface="Wingdings" panose="05000000000000000000" pitchFamily="2" charset="2"/>
              <a:buChar char="ü"/>
            </a:pPr>
            <a:r>
              <a:rPr lang="en-US" altLang="en-US" b="1" kern="0">
                <a:solidFill>
                  <a:schemeClr val="tx1"/>
                </a:solidFill>
                <a:latin typeface="Arial Narrow" panose="020B0606020202030204" pitchFamily="34" charset="0"/>
              </a:rPr>
              <a:t>Logic / Semantic errors 		</a:t>
            </a:r>
            <a:r>
              <a:rPr lang="en-US" altLang="en-US" sz="2000" kern="0">
                <a:solidFill>
                  <a:srgbClr val="FF0000"/>
                </a:solidFill>
                <a:latin typeface="Avenir Next LT Pro" panose="020B0504020202020204" pitchFamily="34" charset="0"/>
              </a:rPr>
              <a:t>program will run but result is wrong</a:t>
            </a:r>
            <a:endParaRPr lang="en-US" altLang="en-US" sz="2000" kern="0" dirty="0">
              <a:solidFill>
                <a:srgbClr val="FF0000"/>
              </a:solidFill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8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1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this lecture, you will learn about….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Escape Sequence</a:t>
            </a:r>
          </a:p>
          <a:p>
            <a:r>
              <a:rPr lang="en-US" dirty="0"/>
              <a:t>String Formatting</a:t>
            </a:r>
          </a:p>
          <a:p>
            <a:r>
              <a:rPr lang="en-US" dirty="0"/>
              <a:t>Debugging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1476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6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Syntax Errors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9916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latin typeface="Arial Narrow" panose="020B0606020202030204" pitchFamily="34" charset="0"/>
              </a:rPr>
              <a:t>Errors due to </a:t>
            </a:r>
            <a:r>
              <a:rPr lang="en-US" altLang="en-US" b="1" u="sng" kern="0" dirty="0">
                <a:latin typeface="Arial Narrow" panose="020B0606020202030204" pitchFamily="34" charset="0"/>
              </a:rPr>
              <a:t>violation</a:t>
            </a:r>
            <a:r>
              <a:rPr lang="en-US" altLang="en-US" b="1" kern="0" dirty="0">
                <a:latin typeface="Arial Narrow" panose="020B0606020202030204" pitchFamily="34" charset="0"/>
              </a:rPr>
              <a:t> of the language syntax</a:t>
            </a:r>
          </a:p>
          <a:p>
            <a:pPr marL="920750" indent="-457200">
              <a:buSzPct val="100000"/>
              <a:buFont typeface="Wingdings" panose="05000000000000000000" pitchFamily="2" charset="2"/>
              <a:buChar char="ü"/>
            </a:pPr>
            <a:r>
              <a:rPr lang="en-US" altLang="en-US" sz="2400" kern="0" dirty="0">
                <a:solidFill>
                  <a:schemeClr val="tx1"/>
                </a:solidFill>
                <a:latin typeface="Arial Narrow" panose="020B0606020202030204" pitchFamily="34" charset="0"/>
              </a:rPr>
              <a:t>Python program with syntax error </a:t>
            </a:r>
            <a:r>
              <a:rPr lang="en-US" altLang="en-US" sz="2400" u="sng" kern="0" dirty="0">
                <a:solidFill>
                  <a:srgbClr val="FF0000"/>
                </a:solidFill>
                <a:latin typeface="Avenir Next LT Pro" panose="020B0504020202020204" pitchFamily="34" charset="0"/>
              </a:rPr>
              <a:t>will not run</a:t>
            </a:r>
            <a:r>
              <a:rPr lang="en-US" altLang="en-US" sz="2400" kern="0" dirty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</a:p>
          <a:p>
            <a:pPr marL="977900" indent="-457200">
              <a:buSzPct val="100000"/>
              <a:buFont typeface="Wingdings" panose="05000000000000000000" pitchFamily="2" charset="2"/>
              <a:buChar char="ü"/>
            </a:pPr>
            <a:r>
              <a:rPr lang="en-US" altLang="en-US" sz="2400" kern="0" dirty="0">
                <a:solidFill>
                  <a:schemeClr val="tx1"/>
                </a:solidFill>
                <a:latin typeface="Arial Narrow" panose="020B0606020202030204" pitchFamily="34" charset="0"/>
              </a:rPr>
              <a:t>E.g. missing end quote for string, missing: after if statement (in further topic)</a:t>
            </a:r>
          </a:p>
          <a:p>
            <a:pPr marL="0" indent="0"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175419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2C0E7A-97EA-4164-87A8-572B8B02CD32}"/>
              </a:ext>
            </a:extLst>
          </p:cNvPr>
          <p:cNvSpPr txBox="1"/>
          <p:nvPr/>
        </p:nvSpPr>
        <p:spPr>
          <a:xfrm>
            <a:off x="1202937" y="2775654"/>
            <a:ext cx="758546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SG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C4F1B-3DBF-4B98-9FD1-AF6ECD967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895600"/>
            <a:ext cx="7315200" cy="11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7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Runtime/Execution Errors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991600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latin typeface="Arial Narrow" panose="020B0606020202030204" pitchFamily="34" charset="0"/>
              </a:rPr>
              <a:t>Errors that occur during </a:t>
            </a:r>
            <a:r>
              <a:rPr lang="en-US" altLang="en-US" b="1" u="sng" kern="0" dirty="0">
                <a:latin typeface="Arial Narrow" panose="020B0606020202030204" pitchFamily="34" charset="0"/>
              </a:rPr>
              <a:t>running/execution</a:t>
            </a:r>
            <a:r>
              <a:rPr lang="en-US" altLang="en-US" b="1" kern="0" dirty="0">
                <a:latin typeface="Arial Narrow" panose="020B0606020202030204" pitchFamily="34" charset="0"/>
              </a:rPr>
              <a:t> of program.</a:t>
            </a:r>
          </a:p>
          <a:p>
            <a:pPr marL="920750" indent="-457200">
              <a:buSzPct val="100000"/>
              <a:buFont typeface="Wingdings" panose="05000000000000000000" pitchFamily="2" charset="2"/>
              <a:buChar char="ü"/>
            </a:pPr>
            <a:r>
              <a:rPr lang="en-US" altLang="en-US" sz="2400" kern="0" dirty="0">
                <a:solidFill>
                  <a:srgbClr val="360036"/>
                </a:solidFill>
                <a:latin typeface="Arial Narrow" panose="020B0606020202030204" pitchFamily="34" charset="0"/>
              </a:rPr>
              <a:t>Python program will </a:t>
            </a:r>
            <a:r>
              <a:rPr lang="en-US" altLang="en-US" sz="2400" kern="0" dirty="0">
                <a:solidFill>
                  <a:srgbClr val="FF0000"/>
                </a:solidFill>
                <a:latin typeface="Arial Narrow" panose="020B0606020202030204" pitchFamily="34" charset="0"/>
              </a:rPr>
              <a:t>run until code with error</a:t>
            </a:r>
            <a:r>
              <a:rPr lang="en-US" altLang="en-US" sz="2400" kern="0" dirty="0">
                <a:solidFill>
                  <a:srgbClr val="360036"/>
                </a:solidFill>
                <a:latin typeface="Arial Narrow" panose="020B0606020202030204" pitchFamily="34" charset="0"/>
              </a:rPr>
              <a:t>, then </a:t>
            </a:r>
            <a:r>
              <a:rPr lang="en-US" altLang="en-US" sz="2400" kern="0" dirty="0">
                <a:solidFill>
                  <a:srgbClr val="FF0000"/>
                </a:solidFill>
                <a:latin typeface="Arial Narrow" panose="020B0606020202030204" pitchFamily="34" charset="0"/>
              </a:rPr>
              <a:t>program </a:t>
            </a:r>
            <a:r>
              <a:rPr lang="en-US" altLang="en-US" sz="2400" kern="0">
                <a:solidFill>
                  <a:srgbClr val="FF0000"/>
                </a:solidFill>
                <a:latin typeface="Arial Narrow" panose="020B0606020202030204" pitchFamily="34" charset="0"/>
              </a:rPr>
              <a:t>will terminate</a:t>
            </a:r>
            <a:r>
              <a:rPr lang="en-US" altLang="en-US" sz="2400" kern="0">
                <a:solidFill>
                  <a:srgbClr val="360036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kern="0" dirty="0">
                <a:solidFill>
                  <a:srgbClr val="360036"/>
                </a:solidFill>
                <a:latin typeface="Arial Narrow" panose="020B0606020202030204" pitchFamily="34" charset="0"/>
              </a:rPr>
              <a:t>with error msg.</a:t>
            </a:r>
          </a:p>
          <a:p>
            <a:pPr marL="806450">
              <a:buFont typeface="Wingdings" panose="05000000000000000000" pitchFamily="2" charset="2"/>
              <a:buChar char="ü"/>
            </a:pPr>
            <a:endParaRPr lang="en-US" altLang="en-US" sz="2400" kern="0" dirty="0">
              <a:solidFill>
                <a:srgbClr val="360036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2500" y="200819"/>
            <a:ext cx="4064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4AFBC3-4C0E-4F22-ACC5-5C4618DB4B9A}"/>
              </a:ext>
            </a:extLst>
          </p:cNvPr>
          <p:cNvSpPr txBox="1"/>
          <p:nvPr/>
        </p:nvSpPr>
        <p:spPr>
          <a:xfrm>
            <a:off x="1066801" y="2312076"/>
            <a:ext cx="75057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SG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&gt;&gt;&gt; x = 5 / 0</a:t>
            </a:r>
          </a:p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 "&lt;pyshell#3&gt;", line 1, in &lt;module&gt;</a:t>
            </a:r>
          </a:p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x = 5 / 0</a:t>
            </a:r>
          </a:p>
          <a:p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ZeroDivisionError: division by zero</a:t>
            </a:r>
          </a:p>
          <a:p>
            <a:endParaRPr lang="en-SG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1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Logic/Semantic Errors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673353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SG" altLang="en-US" b="1" dirty="0">
                <a:latin typeface="Arial Narrow" panose="020B0606020202030204" pitchFamily="34" charset="0"/>
              </a:rPr>
              <a:t>Error occurs when the logic of the program is not written correctly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SG" altLang="en-US" dirty="0">
                <a:solidFill>
                  <a:srgbClr val="360036"/>
                </a:solidFill>
                <a:latin typeface="Arial Narrow" panose="020B0606020202030204" pitchFamily="34" charset="0"/>
              </a:rPr>
              <a:t>Program is able to run but </a:t>
            </a:r>
            <a:r>
              <a:rPr lang="en-SG" altLang="en-US">
                <a:solidFill>
                  <a:srgbClr val="360036"/>
                </a:solidFill>
                <a:latin typeface="Arial Narrow" panose="020B0606020202030204" pitchFamily="34" charset="0"/>
              </a:rPr>
              <a:t>output (result) produced </a:t>
            </a:r>
            <a:r>
              <a:rPr lang="en-SG" altLang="en-US" dirty="0">
                <a:solidFill>
                  <a:srgbClr val="360036"/>
                </a:solidFill>
                <a:latin typeface="Arial Narrow" panose="020B0606020202030204" pitchFamily="34" charset="0"/>
              </a:rPr>
              <a:t>is </a:t>
            </a:r>
            <a:r>
              <a:rPr lang="en-SG" altLang="en-US" u="sng" dirty="0">
                <a:solidFill>
                  <a:srgbClr val="FF0000"/>
                </a:solidFill>
                <a:latin typeface="Avenir Next LT Pro" panose="020B0504020202020204" pitchFamily="34" charset="0"/>
              </a:rPr>
              <a:t>incorrect</a:t>
            </a:r>
            <a:r>
              <a:rPr lang="en-SG" altLang="en-US" dirty="0">
                <a:solidFill>
                  <a:srgbClr val="360036"/>
                </a:solidFill>
                <a:latin typeface="Arial Narrow" panose="020B0606020202030204" pitchFamily="34" charset="0"/>
              </a:rPr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en-US" sz="2400" kern="0" dirty="0">
                <a:solidFill>
                  <a:srgbClr val="360036"/>
                </a:solidFill>
                <a:latin typeface="Arial Narrow" panose="020B0606020202030204" pitchFamily="34" charset="0"/>
              </a:rPr>
              <a:t>E.g. wrong formula, forgetting precedence of operators in expression, wrong condition (in further topic)</a:t>
            </a:r>
          </a:p>
          <a:p>
            <a:endParaRPr lang="en-US" altLang="en-US" sz="2400" kern="0" dirty="0">
              <a:solidFill>
                <a:srgbClr val="360036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800" y="2008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0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Use Debugger to solve Errors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673353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latin typeface="Arial Narrow" panose="020B0606020202030204" pitchFamily="34" charset="0"/>
              </a:rPr>
              <a:t>It is very hard to figure out the bugs in your program by eye inspection.</a:t>
            </a:r>
          </a:p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b="1" kern="0" dirty="0">
                <a:latin typeface="Arial Narrow" panose="020B0606020202030204" pitchFamily="34" charset="0"/>
              </a:rPr>
              <a:t>Programmers usually make use of a </a:t>
            </a:r>
            <a:r>
              <a:rPr lang="en-US" altLang="en-US" b="1" i="1" kern="0" dirty="0">
                <a:solidFill>
                  <a:srgbClr val="FF0000"/>
                </a:solidFill>
                <a:latin typeface="Arial Narrow" panose="020B0606020202030204" pitchFamily="34" charset="0"/>
              </a:rPr>
              <a:t>Debugger</a:t>
            </a:r>
            <a:r>
              <a:rPr lang="en-US" altLang="en-US" b="1" kern="0" dirty="0">
                <a:latin typeface="Arial Narrow" panose="020B0606020202030204" pitchFamily="34" charset="0"/>
              </a:rPr>
              <a:t>, a program that allows </a:t>
            </a:r>
          </a:p>
          <a:p>
            <a:pPr marL="920750" indent="-457200">
              <a:buFont typeface="Wingdings" panose="05000000000000000000" pitchFamily="2" charset="2"/>
              <a:buChar char="ü"/>
            </a:pPr>
            <a:r>
              <a:rPr lang="en-US" altLang="en-US" kern="0" dirty="0">
                <a:solidFill>
                  <a:schemeClr val="tx1"/>
                </a:solidFill>
                <a:latin typeface="Arial Narrow" panose="020B0606020202030204" pitchFamily="34" charset="0"/>
              </a:rPr>
              <a:t>stepping through code line by line in same order of execution</a:t>
            </a:r>
          </a:p>
          <a:p>
            <a:pPr marL="920750" indent="-457200">
              <a:buFont typeface="Wingdings" panose="05000000000000000000" pitchFamily="2" charset="2"/>
              <a:buChar char="ü"/>
            </a:pPr>
            <a:r>
              <a:rPr lang="en-US" altLang="en-US" kern="0" dirty="0">
                <a:solidFill>
                  <a:schemeClr val="tx1"/>
                </a:solidFill>
                <a:latin typeface="Arial Narrow" panose="020B0606020202030204" pitchFamily="34" charset="0"/>
              </a:rPr>
              <a:t>showing what values are stored in variables each step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en-US" kern="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2800" y="1508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9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Activity 3</a:t>
            </a: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165847" y="884238"/>
            <a:ext cx="8991600" cy="140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00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660033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60033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660033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33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SzPct val="70000"/>
              <a:buFont typeface="Wingdings" panose="05000000000000000000" pitchFamily="2" charset="2"/>
              <a:buChar char="q"/>
            </a:pPr>
            <a:r>
              <a:rPr lang="en-US" altLang="en-US" sz="2400" b="1" kern="0" dirty="0">
                <a:latin typeface="Arial Narrow" panose="020B0606020202030204" pitchFamily="34" charset="0"/>
              </a:rPr>
              <a:t>Go through the step-by-step guide (in </a:t>
            </a:r>
            <a:r>
              <a:rPr lang="en-US" altLang="en-US" sz="2400" b="1" kern="0" dirty="0" err="1">
                <a:latin typeface="Arial Narrow" panose="020B0606020202030204" pitchFamily="34" charset="0"/>
              </a:rPr>
              <a:t>Coursemology</a:t>
            </a:r>
            <a:r>
              <a:rPr lang="en-US" altLang="en-US" sz="2400" b="1" kern="0" dirty="0">
                <a:latin typeface="Arial Narrow" panose="020B0606020202030204" pitchFamily="34" charset="0"/>
              </a:rPr>
              <a:t>)</a:t>
            </a:r>
          </a:p>
          <a:p>
            <a:pPr marL="0" indent="0">
              <a:buSzPct val="70000"/>
              <a:buNone/>
            </a:pPr>
            <a:r>
              <a:rPr lang="en-US" altLang="en-US" sz="2400" b="1" kern="0" dirty="0">
                <a:latin typeface="Arial Narrow" panose="020B0606020202030204" pitchFamily="34" charset="0"/>
              </a:rPr>
              <a:t>	</a:t>
            </a:r>
            <a:r>
              <a:rPr lang="en-US" altLang="en-US" sz="2400" b="1" kern="0" dirty="0">
                <a:solidFill>
                  <a:srgbClr val="FF0000"/>
                </a:solidFill>
                <a:latin typeface="Arial Narrow" panose="020B0606020202030204" pitchFamily="34" charset="0"/>
              </a:rPr>
              <a:t>Mission22-Program Errors and Debugging.pdf</a:t>
            </a:r>
          </a:p>
          <a:p>
            <a:pPr marL="0" indent="0">
              <a:buSzPct val="70000"/>
              <a:buNone/>
            </a:pPr>
            <a:r>
              <a:rPr lang="en-US" altLang="en-US" sz="2400" b="1" kern="0" dirty="0">
                <a:latin typeface="Arial Narrow" panose="020B0606020202030204" pitchFamily="34" charset="0"/>
              </a:rPr>
              <a:t>      to find out more about debugger tool in IDLE. </a:t>
            </a: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sz="2400" kern="0" dirty="0">
              <a:solidFill>
                <a:schemeClr val="tx1"/>
              </a:solidFill>
            </a:endParaRPr>
          </a:p>
          <a:p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360905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Reading Reference</a:t>
            </a:r>
          </a:p>
        </p:txBody>
      </p:sp>
      <p:sp>
        <p:nvSpPr>
          <p:cNvPr id="614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Guide to the Newer Python String Format Techniques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rgbClr val="009999"/>
                </a:solidFill>
                <a:latin typeface="Arial" charset="0"/>
                <a:hlinkClick r:id="rId5"/>
              </a:rPr>
              <a:t>https://realpython.com/python-formatted-output/</a:t>
            </a:r>
            <a:endParaRPr lang="en-US" sz="1800" dirty="0">
              <a:solidFill>
                <a:srgbClr val="009999"/>
              </a:solidFill>
              <a:latin typeface="Arial" charset="0"/>
            </a:endParaRPr>
          </a:p>
          <a:p>
            <a:pPr marL="400050" lvl="1" indent="0">
              <a:buNone/>
            </a:pPr>
            <a:endParaRPr lang="en-US" sz="1800" dirty="0">
              <a:solidFill>
                <a:srgbClr val="009999"/>
              </a:solidFill>
              <a:latin typeface="Arial" charset="0"/>
            </a:endParaRPr>
          </a:p>
          <a:p>
            <a:r>
              <a:rPr lang="en-US" dirty="0"/>
              <a:t>Python Programming/Errors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rgbClr val="009999"/>
                </a:solidFill>
                <a:latin typeface="Arial" charset="0"/>
                <a:hlinkClick r:id="rId6"/>
              </a:rPr>
              <a:t>https://en.wikibooks.org/wiki/Python_Programming/Errors</a:t>
            </a:r>
            <a:endParaRPr lang="en-US" sz="1800" dirty="0">
              <a:solidFill>
                <a:srgbClr val="009999"/>
              </a:solidFill>
              <a:latin typeface="Arial" charset="0"/>
            </a:endParaRPr>
          </a:p>
          <a:p>
            <a:pPr marL="400050" lvl="1" indent="0">
              <a:buNone/>
            </a:pPr>
            <a:endParaRPr lang="en-US" sz="1800" dirty="0">
              <a:solidFill>
                <a:srgbClr val="009999"/>
              </a:solidFill>
              <a:latin typeface="Arial" charset="0"/>
            </a:endParaRPr>
          </a:p>
          <a:p>
            <a:r>
              <a:rPr lang="en-US" dirty="0" err="1"/>
              <a:t>PolyMall</a:t>
            </a:r>
            <a:r>
              <a:rPr lang="en-US" dirty="0"/>
              <a:t> – Problem Solving and Programming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rgbClr val="009999"/>
                </a:solidFill>
                <a:latin typeface="Arial" charset="0"/>
                <a:hlinkClick r:id="rId7"/>
              </a:rPr>
              <a:t>https://polymall.polytechnic.edu.sg/</a:t>
            </a:r>
            <a:endParaRPr lang="en-US" sz="1800" dirty="0">
              <a:solidFill>
                <a:srgbClr val="009999"/>
              </a:solidFill>
              <a:latin typeface="Arial" charset="0"/>
            </a:endParaRPr>
          </a:p>
          <a:p>
            <a:pPr marL="457200" lvl="1" indent="0">
              <a:buNone/>
            </a:pPr>
            <a:endParaRPr lang="en-US" altLang="en-US" sz="1800" dirty="0"/>
          </a:p>
          <a:p>
            <a:endParaRPr lang="en-US" alt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4400" y="1222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Summary</a:t>
            </a:r>
          </a:p>
        </p:txBody>
      </p:sp>
      <p:sp>
        <p:nvSpPr>
          <p:cNvPr id="819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991600" cy="4983162"/>
          </a:xfrm>
        </p:spPr>
        <p:txBody>
          <a:bodyPr/>
          <a:lstStyle/>
          <a:p>
            <a:r>
              <a:rPr lang="en-US" altLang="en-US" dirty="0"/>
              <a:t>String Formatting</a:t>
            </a:r>
          </a:p>
          <a:p>
            <a:r>
              <a:rPr lang="en-US" altLang="en-US"/>
              <a:t>Program </a:t>
            </a:r>
            <a:r>
              <a:rPr lang="en-US" altLang="en-US" dirty="0"/>
              <a:t>Errors and Debugger</a:t>
            </a:r>
          </a:p>
          <a:p>
            <a:endParaRPr lang="en-US" alt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4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2057400"/>
            <a:ext cx="7772400" cy="1500187"/>
          </a:xfrm>
        </p:spPr>
        <p:txBody>
          <a:bodyPr/>
          <a:lstStyle/>
          <a:p>
            <a:pPr algn="ctr"/>
            <a:r>
              <a:rPr lang="en-US" sz="4800" dirty="0"/>
              <a:t>Escape Sequences</a:t>
            </a:r>
          </a:p>
        </p:txBody>
      </p:sp>
    </p:spTree>
    <p:extLst>
      <p:ext uri="{BB962C8B-B14F-4D97-AF65-F5344CB8AC3E}">
        <p14:creationId xmlns:p14="http://schemas.microsoft.com/office/powerpoint/2010/main" val="255497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Escape Sequence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914400"/>
            <a:ext cx="8991600" cy="4983162"/>
          </a:xfrm>
        </p:spPr>
        <p:txBody>
          <a:bodyPr/>
          <a:lstStyle/>
          <a:p>
            <a:r>
              <a:rPr lang="en-US" altLang="en-US" dirty="0"/>
              <a:t>Consider the case we wish to print out the literal quotes 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  '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/>
              <a:t>as part of a string. A syntax error will be produced.</a:t>
            </a: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r>
              <a:rPr lang="en-US" altLang="en-US" dirty="0"/>
              <a:t>To help us ‘escape’ single quotes or double quotes, a backslash </a:t>
            </a:r>
            <a:r>
              <a:rPr lang="en-US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altLang="en-US" dirty="0"/>
              <a:t> can be inserted.</a:t>
            </a: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r>
              <a:rPr lang="en-US" altLang="en-US" dirty="0"/>
              <a:t>The </a:t>
            </a:r>
            <a:r>
              <a:rPr lang="en-US" altLang="en-US"/>
              <a:t>backslash character ( </a:t>
            </a:r>
            <a:r>
              <a:rPr lang="en-US" altLang="en-US" b="0">
                <a:solidFill>
                  <a:srgbClr val="008000"/>
                </a:solidFill>
                <a:latin typeface="Avenir Next LT Pro" panose="020B0504020202020204" pitchFamily="34" charset="0"/>
              </a:rPr>
              <a:t>\</a:t>
            </a:r>
            <a:r>
              <a:rPr lang="en-US" altLang="en-US"/>
              <a:t> ) together </a:t>
            </a:r>
            <a:r>
              <a:rPr lang="en-US" altLang="en-US" dirty="0"/>
              <a:t>with the single quote form an </a:t>
            </a:r>
            <a:r>
              <a:rPr lang="en-US" altLang="en-US" b="1" i="1" dirty="0">
                <a:solidFill>
                  <a:srgbClr val="FF0000"/>
                </a:solidFill>
              </a:rPr>
              <a:t>escape sequence</a:t>
            </a:r>
            <a:r>
              <a:rPr lang="en-US" altLang="en-US" dirty="0">
                <a:solidFill>
                  <a:schemeClr val="tx1"/>
                </a:solidFill>
              </a:rPr>
              <a:t>.</a:t>
            </a: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177800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769134-E7D9-43D2-956B-81088A9F2224}"/>
              </a:ext>
            </a:extLst>
          </p:cNvPr>
          <p:cNvSpPr txBox="1"/>
          <p:nvPr/>
        </p:nvSpPr>
        <p:spPr>
          <a:xfrm>
            <a:off x="538012" y="1815864"/>
            <a:ext cx="804409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&gt;&gt;&gt; </a:t>
            </a:r>
            <a:r>
              <a:rPr lang="en-US" sz="200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en-US" sz="2000"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'he said '</a:t>
            </a:r>
            <a:r>
              <a:rPr lang="en-US" sz="2000">
                <a:highlight>
                  <a:srgbClr val="FF0000"/>
                </a:highlight>
                <a:latin typeface="Consolas" panose="020B0609020204030204" pitchFamily="49" charset="0"/>
              </a:rPr>
              <a:t>h</a:t>
            </a:r>
            <a:r>
              <a:rPr lang="en-US" sz="2000">
                <a:latin typeface="Consolas" panose="020B0609020204030204" pitchFamily="49" charset="0"/>
              </a:rPr>
              <a:t>ello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' to her'</a:t>
            </a:r>
            <a:r>
              <a:rPr lang="en-US" sz="2000"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rgbClr val="FF0000"/>
                </a:solidFill>
                <a:latin typeface="Consolas" panose="020B0609020204030204" pitchFamily="49" charset="0"/>
              </a:rPr>
              <a:t>SyntaxError: invalid syntax</a:t>
            </a:r>
            <a:endParaRPr lang="en-SG" sz="20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F6DD5-6831-418F-B4A3-A771A9009927}"/>
              </a:ext>
            </a:extLst>
          </p:cNvPr>
          <p:cNvSpPr txBox="1"/>
          <p:nvPr/>
        </p:nvSpPr>
        <p:spPr>
          <a:xfrm>
            <a:off x="523835" y="3684095"/>
            <a:ext cx="804409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</a:rPr>
              <a:t>&gt;&gt;&gt; </a:t>
            </a:r>
            <a:r>
              <a:rPr lang="en-US" sz="200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en-US" sz="2000">
                <a:latin typeface="Consolas" panose="020B0609020204030204" pitchFamily="49" charset="0"/>
              </a:rPr>
              <a:t>(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'he said \'hello\' to her'</a:t>
            </a:r>
            <a:r>
              <a:rPr lang="en-US" sz="2000">
                <a:latin typeface="Consolas" panose="020B0609020204030204" pitchFamily="49" charset="0"/>
              </a:rPr>
              <a:t>)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he said 'hello' to her</a:t>
            </a:r>
            <a:endParaRPr lang="en-SG" sz="200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250421" y="3657317"/>
            <a:ext cx="169179" cy="4574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250738" y="3657317"/>
            <a:ext cx="169179" cy="4574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Escape Sequence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lvl="1" indent="-457200">
              <a:buClrTx/>
              <a:buSzPct val="70000"/>
              <a:buFont typeface="Wingdings" panose="05000000000000000000" pitchFamily="2" charset="2"/>
              <a:buChar char="q"/>
            </a:pPr>
            <a:r>
              <a:rPr lang="en-US" sz="2800" b="1" dirty="0"/>
              <a:t>There are other escape sequences but the two most commonly used are:</a:t>
            </a:r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b="0">
                <a:solidFill>
                  <a:srgbClr val="0000FF"/>
                </a:solidFill>
                <a:latin typeface="Consolas" panose="020B0609020204030204" pitchFamily="49" charset="0"/>
              </a:rPr>
              <a:t>↵ </a:t>
            </a:r>
            <a:r>
              <a:rPr lang="en-US" b="0" dirty="0">
                <a:solidFill>
                  <a:srgbClr val="0000FF"/>
                </a:solidFill>
                <a:latin typeface="Consolas" panose="020B0609020204030204" pitchFamily="49" charset="0"/>
              </a:rPr>
              <a:t>new line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b="0">
                <a:solidFill>
                  <a:srgbClr val="0000FF"/>
                </a:solidFill>
                <a:latin typeface="Consolas" panose="020B0609020204030204" pitchFamily="49" charset="0"/>
              </a:rPr>
              <a:t>⇥ </a:t>
            </a:r>
            <a:r>
              <a:rPr lang="en-US" b="0" dirty="0">
                <a:solidFill>
                  <a:srgbClr val="0000FF"/>
                </a:solidFill>
                <a:latin typeface="Consolas" panose="020B0609020204030204" pitchFamily="49" charset="0"/>
              </a:rPr>
              <a:t>tab stop</a:t>
            </a: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1000" y="5205998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latin typeface="Arial Narrow" panose="020B0606020202030204" pitchFamily="34" charset="0"/>
              </a:rPr>
              <a:t>Refer to</a:t>
            </a:r>
            <a:r>
              <a:rPr lang="en-US" sz="2000" b="1" dirty="0">
                <a:solidFill>
                  <a:srgbClr val="0000FF"/>
                </a:solidFill>
                <a:latin typeface="Arial Narrow" panose="020B0606020202030204" pitchFamily="34" charset="0"/>
              </a:rPr>
              <a:t>: </a:t>
            </a:r>
            <a:r>
              <a:rPr lang="en-US" sz="2000" b="1" dirty="0">
                <a:solidFill>
                  <a:srgbClr val="0000FF"/>
                </a:solidFill>
                <a:latin typeface="Arial Narrow" panose="020B0606020202030204" pitchFamily="34" charset="0"/>
                <a:hlinkClick r:id="rId5"/>
              </a:rPr>
              <a:t>https://docs.python.org/3/reference/lexical_analysis.html</a:t>
            </a:r>
            <a:endParaRPr lang="en-US" sz="2000" b="1" dirty="0">
              <a:solidFill>
                <a:srgbClr val="0000FF"/>
              </a:solidFill>
              <a:latin typeface="Arial Narrow" panose="020B0606020202030204" pitchFamily="34" charset="0"/>
            </a:endParaRPr>
          </a:p>
          <a:p>
            <a:pPr algn="r"/>
            <a:r>
              <a:rPr lang="en-US" sz="2000" b="1" dirty="0">
                <a:latin typeface="Arial Narrow" panose="020B0606020202030204" pitchFamily="34" charset="0"/>
              </a:rPr>
              <a:t>2.4.1. String and Bytes literals for full list of escape sequences.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9800" y="163910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2A523-E383-4778-A20D-DF8C24875E33}"/>
              </a:ext>
            </a:extLst>
          </p:cNvPr>
          <p:cNvSpPr txBox="1"/>
          <p:nvPr/>
        </p:nvSpPr>
        <p:spPr>
          <a:xfrm>
            <a:off x="710048" y="3013501"/>
            <a:ext cx="804409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&gt;&gt;&gt;</a:t>
            </a: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'he said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\n</a:t>
            </a: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8000"/>
                </a:solidFill>
                <a:latin typeface="Avenir Next LT Pro" panose="020B0504020202020204" pitchFamily="34" charset="0"/>
              </a:rPr>
              <a:t>\'</a:t>
            </a: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hello</a:t>
            </a:r>
            <a:r>
              <a:rPr lang="en-US" sz="2400">
                <a:solidFill>
                  <a:srgbClr val="008000"/>
                </a:solidFill>
                <a:latin typeface="Avenir Next LT Pro" panose="020B0504020202020204" pitchFamily="34" charset="0"/>
              </a:rPr>
              <a:t>\'</a:t>
            </a: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 to her'</a:t>
            </a:r>
            <a:r>
              <a:rPr lang="en-US" sz="2400">
                <a:latin typeface="Consolas" panose="020B0609020204030204" pitchFamily="49" charset="0"/>
              </a:rPr>
              <a:t>)</a:t>
            </a:r>
          </a:p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he said </a:t>
            </a:r>
          </a:p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 'hello' to her</a:t>
            </a:r>
            <a:endParaRPr lang="en-SG" sz="240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73CF5-15BB-42A8-8946-806E2AACCD6B}"/>
              </a:ext>
            </a:extLst>
          </p:cNvPr>
          <p:cNvSpPr txBox="1"/>
          <p:nvPr/>
        </p:nvSpPr>
        <p:spPr>
          <a:xfrm>
            <a:off x="702960" y="4306797"/>
            <a:ext cx="804409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&gt;&gt;&gt;</a:t>
            </a: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en-US" sz="2400">
                <a:latin typeface="Consolas" panose="020B0609020204030204" pitchFamily="49" charset="0"/>
              </a:rPr>
              <a:t>(</a:t>
            </a: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'he said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\t</a:t>
            </a: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8000"/>
                </a:solidFill>
                <a:latin typeface="Avenir Next LT Pro" panose="020B0504020202020204" pitchFamily="34" charset="0"/>
              </a:rPr>
              <a:t>\'</a:t>
            </a: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hello</a:t>
            </a:r>
            <a:r>
              <a:rPr lang="en-US" sz="2400">
                <a:solidFill>
                  <a:srgbClr val="008000"/>
                </a:solidFill>
                <a:latin typeface="Avenir Next LT Pro" panose="020B0504020202020204" pitchFamily="34" charset="0"/>
              </a:rPr>
              <a:t>\'</a:t>
            </a:r>
            <a:r>
              <a:rPr lang="en-US" sz="2400">
                <a:solidFill>
                  <a:srgbClr val="008000"/>
                </a:solidFill>
                <a:latin typeface="Consolas" panose="020B0609020204030204" pitchFamily="49" charset="0"/>
              </a:rPr>
              <a:t> to her'</a:t>
            </a:r>
            <a:r>
              <a:rPr lang="en-US" sz="2400">
                <a:latin typeface="Consolas" panose="020B0609020204030204" pitchFamily="49" charset="0"/>
              </a:rPr>
              <a:t>)</a:t>
            </a:r>
          </a:p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he said 	 'hello' to her</a:t>
            </a:r>
            <a:endParaRPr lang="en-SG" sz="240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4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7772400" cy="814387"/>
          </a:xfrm>
        </p:spPr>
        <p:txBody>
          <a:bodyPr/>
          <a:lstStyle/>
          <a:p>
            <a:pPr algn="ctr"/>
            <a:r>
              <a:rPr lang="en-US" sz="4800" dirty="0"/>
              <a:t>String Formatting</a:t>
            </a:r>
          </a:p>
        </p:txBody>
      </p:sp>
    </p:spTree>
    <p:extLst>
      <p:ext uri="{BB962C8B-B14F-4D97-AF65-F5344CB8AC3E}">
        <p14:creationId xmlns:p14="http://schemas.microsoft.com/office/powerpoint/2010/main" val="341100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String Formatting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884238"/>
            <a:ext cx="8991600" cy="5516562"/>
          </a:xfrm>
        </p:spPr>
        <p:txBody>
          <a:bodyPr/>
          <a:lstStyle/>
          <a:p>
            <a:r>
              <a:rPr lang="en-US" altLang="en-US" dirty="0">
                <a:solidFill>
                  <a:srgbClr val="640064"/>
                </a:solidFill>
              </a:rPr>
              <a:t>Python provides 2 ways to do </a:t>
            </a:r>
            <a:r>
              <a:rPr lang="en-US" altLang="en-US" b="1" i="1" dirty="0">
                <a:solidFill>
                  <a:srgbClr val="640064"/>
                </a:solidFill>
              </a:rPr>
              <a:t>String Formatting </a:t>
            </a:r>
            <a:r>
              <a:rPr lang="en-US" altLang="en-US" dirty="0">
                <a:solidFill>
                  <a:srgbClr val="640064"/>
                </a:solidFill>
              </a:rPr>
              <a:t>– allowing </a:t>
            </a:r>
            <a:r>
              <a:rPr lang="en-US" altLang="en-US" u="sng" dirty="0">
                <a:solidFill>
                  <a:srgbClr val="640064"/>
                </a:solidFill>
              </a:rPr>
              <a:t>multiple substitutions in a string</a:t>
            </a:r>
          </a:p>
          <a:p>
            <a:pPr marL="855663" indent="-457200">
              <a:buSzPct val="100000"/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chemeClr val="tx1"/>
                </a:solidFill>
              </a:rPr>
              <a:t>Using string formatting operator </a:t>
            </a:r>
            <a:r>
              <a:rPr lang="en-US" altLang="en-US" sz="2400" b="0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%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640064"/>
                </a:solidFill>
              </a:rPr>
              <a:t>                                    </a:t>
            </a:r>
            <a:endParaRPr lang="en-US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92213" lvl="1">
              <a:buSzPct val="100000"/>
              <a:buFont typeface="Wingdings" panose="05000000000000000000" pitchFamily="2" charset="2"/>
              <a:buChar char="§"/>
            </a:pPr>
            <a:r>
              <a:rPr lang="en-US" altLang="en-US" sz="2000" b="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%s</a:t>
            </a:r>
            <a:r>
              <a:rPr lang="en-US" altLang="en-US" sz="2000" dirty="0">
                <a:solidFill>
                  <a:schemeClr val="tx1"/>
                </a:solidFill>
              </a:rPr>
              <a:t> are </a:t>
            </a:r>
            <a:r>
              <a:rPr lang="en-US" altLang="en-US" sz="2000" u="sng" dirty="0">
                <a:solidFill>
                  <a:schemeClr val="tx1"/>
                </a:solidFill>
              </a:rPr>
              <a:t>placeholders</a:t>
            </a:r>
            <a:r>
              <a:rPr lang="en-US" altLang="en-US" sz="2000" dirty="0">
                <a:solidFill>
                  <a:schemeClr val="tx1"/>
                </a:solidFill>
              </a:rPr>
              <a:t> to be replaced by the arguments.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en-US" sz="1000">
                <a:solidFill>
                  <a:schemeClr val="tx1"/>
                </a:solidFill>
              </a:rPr>
              <a:t>  </a:t>
            </a:r>
            <a:endParaRPr lang="en-US" altLang="en-US" sz="1000" dirty="0">
              <a:solidFill>
                <a:schemeClr val="tx1"/>
              </a:solidFill>
            </a:endParaRPr>
          </a:p>
          <a:p>
            <a:pPr lvl="1"/>
            <a:r>
              <a:rPr lang="en-US" altLang="en-US" b="1" dirty="0">
                <a:solidFill>
                  <a:schemeClr val="tx1"/>
                </a:solidFill>
              </a:rPr>
              <a:t>Using string formatting method call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format() 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</a:t>
            </a:r>
            <a:endParaRPr lang="en-US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1413" lvl="1"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</a:rPr>
              <a:t>{}</a:t>
            </a:r>
            <a:r>
              <a:rPr lang="en-US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in original string are </a:t>
            </a:r>
            <a:r>
              <a:rPr lang="en-US" altLang="en-US" sz="2000" u="sng" dirty="0">
                <a:solidFill>
                  <a:schemeClr val="tx1"/>
                </a:solidFill>
              </a:rPr>
              <a:t>placeholders</a:t>
            </a:r>
            <a:r>
              <a:rPr lang="en-US" altLang="en-US" sz="2000" dirty="0">
                <a:solidFill>
                  <a:schemeClr val="tx1"/>
                </a:solidFill>
              </a:rPr>
              <a:t> to be replaced by respective arguments.</a:t>
            </a:r>
          </a:p>
          <a:p>
            <a:r>
              <a:rPr lang="en-US" altLang="en-US" dirty="0">
                <a:solidFill>
                  <a:srgbClr val="640064"/>
                </a:solidFill>
                <a:latin typeface="+mn-lt"/>
              </a:rPr>
              <a:t>2</a:t>
            </a:r>
            <a:r>
              <a:rPr lang="en-US" altLang="en-US" baseline="30000" dirty="0">
                <a:solidFill>
                  <a:srgbClr val="640064"/>
                </a:solidFill>
                <a:latin typeface="+mn-lt"/>
              </a:rPr>
              <a:t>nd</a:t>
            </a:r>
            <a:r>
              <a:rPr lang="en-US" altLang="en-US" dirty="0">
                <a:solidFill>
                  <a:srgbClr val="640064"/>
                </a:solidFill>
                <a:latin typeface="+mn-lt"/>
              </a:rPr>
              <a:t> method is the preferred standard in Python 3             </a:t>
            </a:r>
            <a:r>
              <a:rPr lang="en-US" altLang="en-US" sz="2000" b="0" dirty="0">
                <a:solidFill>
                  <a:srgbClr val="008000"/>
                </a:solidFill>
                <a:latin typeface="+mn-lt"/>
              </a:rPr>
              <a:t>(https://docs.python.org/2/library/stdtypes.html#str.format)</a:t>
            </a:r>
          </a:p>
          <a:p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6800" y="2230587"/>
            <a:ext cx="54864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'...%s...'% </a:t>
            </a:r>
            <a:r>
              <a:rPr lang="en-US" altLang="en-US" sz="2400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(arguments)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3704084"/>
            <a:ext cx="54864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4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'...{}...'.</a:t>
            </a:r>
            <a:r>
              <a:rPr lang="en-US" altLang="en-US" sz="2400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format(arguments)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175419"/>
            <a:ext cx="406400" cy="4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E8AC6-D7C5-48FE-89A2-D2EA820A6141}"/>
              </a:ext>
            </a:extLst>
          </p:cNvPr>
          <p:cNvSpPr txBox="1"/>
          <p:nvPr/>
        </p:nvSpPr>
        <p:spPr>
          <a:xfrm>
            <a:off x="7050272" y="324950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8000"/>
                </a:solidFill>
                <a:latin typeface="+mn-lt"/>
              </a:rPr>
              <a:t>preferred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5B39DC-6EF6-44CD-A000-9E9D3A390B28}"/>
              </a:ext>
            </a:extLst>
          </p:cNvPr>
          <p:cNvCxnSpPr/>
          <p:nvPr/>
        </p:nvCxnSpPr>
        <p:spPr>
          <a:xfrm flipH="1">
            <a:off x="6553200" y="3598879"/>
            <a:ext cx="497072" cy="292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5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String Formatting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660066"/>
                </a:solidFill>
              </a:rPr>
              <a:t>Basic Formatting</a:t>
            </a: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pPr>
              <a:buClr>
                <a:srgbClr val="660033"/>
              </a:buClr>
            </a:pP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format() </a:t>
            </a:r>
            <a:r>
              <a:rPr lang="en-US" altLang="en-US" dirty="0">
                <a:solidFill>
                  <a:srgbClr val="640064"/>
                </a:solidFill>
              </a:rPr>
              <a:t>method allows </a:t>
            </a:r>
            <a:r>
              <a:rPr lang="en-US" altLang="en-US" u="sng" dirty="0">
                <a:solidFill>
                  <a:srgbClr val="640064"/>
                </a:solidFill>
              </a:rPr>
              <a:t>rearrangement</a:t>
            </a:r>
            <a:r>
              <a:rPr lang="en-US" altLang="en-US" dirty="0">
                <a:solidFill>
                  <a:srgbClr val="640064"/>
                </a:solidFill>
              </a:rPr>
              <a:t> in output without changing order of arguments:</a:t>
            </a: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00250" y="223854"/>
            <a:ext cx="406400" cy="40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4A705-8F11-4A07-9362-A374873E5264}"/>
              </a:ext>
            </a:extLst>
          </p:cNvPr>
          <p:cNvSpPr txBox="1"/>
          <p:nvPr/>
        </p:nvSpPr>
        <p:spPr>
          <a:xfrm>
            <a:off x="533400" y="4080941"/>
            <a:ext cx="7239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'{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 {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0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.format(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'one', 'two'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en-US" sz="200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'two one'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5F3B5-B1F9-41D7-8D93-3629DE73AA11}"/>
              </a:ext>
            </a:extLst>
          </p:cNvPr>
          <p:cNvSpPr txBox="1"/>
          <p:nvPr/>
        </p:nvSpPr>
        <p:spPr>
          <a:xfrm>
            <a:off x="533400" y="2294482"/>
            <a:ext cx="7239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'{} {}'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.format(1, 2)</a:t>
            </a:r>
          </a:p>
          <a:p>
            <a:r>
              <a:rPr lang="en-US" altLang="en-US" sz="200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'1 2'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D12AB-06C8-4F90-9ACF-77FC4C985279}"/>
              </a:ext>
            </a:extLst>
          </p:cNvPr>
          <p:cNvSpPr txBox="1"/>
          <p:nvPr/>
        </p:nvSpPr>
        <p:spPr>
          <a:xfrm>
            <a:off x="533400" y="1452585"/>
            <a:ext cx="7239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'{} {}'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.format(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'one', 'two'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en-US" sz="200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'one two'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552684-C363-40F5-894D-1FEAE2D92238}"/>
              </a:ext>
            </a:extLst>
          </p:cNvPr>
          <p:cNvSpPr txBox="1"/>
          <p:nvPr/>
        </p:nvSpPr>
        <p:spPr>
          <a:xfrm>
            <a:off x="529856" y="4851737"/>
            <a:ext cx="827679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'{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 {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3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 {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5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 {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 {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4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 {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6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.format(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'see'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'how'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'the'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'words'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'are'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'mixed'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'up'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en-US" sz="200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'the words mixed how are up'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25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String Formatting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7030A0"/>
                </a:solidFill>
              </a:rPr>
              <a:t>Integers</a:t>
            </a: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7030A0"/>
              </a:solidFill>
            </a:endParaRPr>
          </a:p>
          <a:p>
            <a:r>
              <a:rPr lang="en-US" altLang="en-US" b="1" dirty="0">
                <a:solidFill>
                  <a:srgbClr val="7030A0"/>
                </a:solidFill>
              </a:rPr>
              <a:t>Floating Point</a:t>
            </a: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2400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175419"/>
            <a:ext cx="406400" cy="40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FCAFC-9BCF-4CB7-8B44-B7638B0C0916}"/>
              </a:ext>
            </a:extLst>
          </p:cNvPr>
          <p:cNvSpPr txBox="1"/>
          <p:nvPr/>
        </p:nvSpPr>
        <p:spPr>
          <a:xfrm>
            <a:off x="533400" y="1452585"/>
            <a:ext cx="7239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'{: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.format(18)</a:t>
            </a:r>
          </a:p>
          <a:p>
            <a:r>
              <a:rPr lang="en-US" altLang="en-US" sz="200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'18'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92162-EC3F-4762-87E3-5A4307E14998}"/>
              </a:ext>
            </a:extLst>
          </p:cNvPr>
          <p:cNvSpPr txBox="1"/>
          <p:nvPr/>
        </p:nvSpPr>
        <p:spPr>
          <a:xfrm>
            <a:off x="533400" y="2343807"/>
            <a:ext cx="7239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'My age is {: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.format(18)</a:t>
            </a:r>
          </a:p>
          <a:p>
            <a:r>
              <a:rPr lang="en-US" altLang="en-US" sz="200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'My age is 18'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843EE-BE45-41BD-93B0-65AC54469B7D}"/>
              </a:ext>
            </a:extLst>
          </p:cNvPr>
          <p:cNvSpPr txBox="1"/>
          <p:nvPr/>
        </p:nvSpPr>
        <p:spPr>
          <a:xfrm>
            <a:off x="533400" y="4048543"/>
            <a:ext cx="7239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'{: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.format(3.142)</a:t>
            </a:r>
          </a:p>
          <a:p>
            <a:r>
              <a:rPr lang="en-US" altLang="en-US" sz="200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'3.142000'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0BA209-EDB2-4C81-9D20-C2FF49B71553}"/>
              </a:ext>
            </a:extLst>
          </p:cNvPr>
          <p:cNvSpPr txBox="1"/>
          <p:nvPr/>
        </p:nvSpPr>
        <p:spPr>
          <a:xfrm>
            <a:off x="533400" y="4946174"/>
            <a:ext cx="7239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200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&gt;&gt;&gt; 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'My bmi is {:</a:t>
            </a:r>
            <a:r>
              <a:rPr lang="en-US" altLang="en-US" sz="200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</a:t>
            </a:r>
            <a:r>
              <a:rPr lang="en-US" altLang="en-US" sz="2000">
                <a:solidFill>
                  <a:srgbClr val="008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}'</a:t>
            </a:r>
            <a:r>
              <a:rPr lang="en-US" altLang="en-US" sz="2000">
                <a:latin typeface="Consolas" panose="020B0609020204030204" pitchFamily="49" charset="0"/>
                <a:cs typeface="Calibri" panose="020F0502020204030204" pitchFamily="34" charset="0"/>
              </a:rPr>
              <a:t>.format(21.2259)</a:t>
            </a:r>
          </a:p>
          <a:p>
            <a:r>
              <a:rPr lang="en-US" altLang="en-US" sz="2000">
                <a:solidFill>
                  <a:srgbClr val="0000FF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'My bmi is 21.225900'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42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5640</TotalTime>
  <Words>1980</Words>
  <Application>Microsoft Office PowerPoint</Application>
  <PresentationFormat>On-screen Show (4:3)</PresentationFormat>
  <Paragraphs>428</Paragraphs>
  <Slides>26</Slides>
  <Notes>22</Notes>
  <HiddenSlides>0</HiddenSlides>
  <MMClips>21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Narrow</vt:lpstr>
      <vt:lpstr>Avenir Next LT Pro</vt:lpstr>
      <vt:lpstr>Avenir Next LT Pro Light</vt:lpstr>
      <vt:lpstr>Calibri</vt:lpstr>
      <vt:lpstr>Consolas</vt:lpstr>
      <vt:lpstr>Courier New</vt:lpstr>
      <vt:lpstr>Verdana</vt:lpstr>
      <vt:lpstr>Wingdings</vt:lpstr>
      <vt:lpstr>Default Design</vt:lpstr>
      <vt:lpstr>PowerPoint Presentation</vt:lpstr>
      <vt:lpstr>Objectives</vt:lpstr>
      <vt:lpstr>PowerPoint Presentation</vt:lpstr>
      <vt:lpstr>Escape Sequence</vt:lpstr>
      <vt:lpstr>Escape Sequence</vt:lpstr>
      <vt:lpstr>PowerPoint Presentation</vt:lpstr>
      <vt:lpstr>String Formatting</vt:lpstr>
      <vt:lpstr>String Formatting</vt:lpstr>
      <vt:lpstr>String Formatting</vt:lpstr>
      <vt:lpstr>String Formatting</vt:lpstr>
      <vt:lpstr>String Formatting</vt:lpstr>
      <vt:lpstr>String Formatting</vt:lpstr>
      <vt:lpstr>String Formatting</vt:lpstr>
      <vt:lpstr>String Formatting</vt:lpstr>
      <vt:lpstr>String Formatting</vt:lpstr>
      <vt:lpstr>Activity 1</vt:lpstr>
      <vt:lpstr>Activity 2</vt:lpstr>
      <vt:lpstr>PowerPoint Presentation</vt:lpstr>
      <vt:lpstr>Different Types of Errors</vt:lpstr>
      <vt:lpstr>Syntax Errors </vt:lpstr>
      <vt:lpstr>Runtime/Execution Errors </vt:lpstr>
      <vt:lpstr>Logic/Semantic Errors </vt:lpstr>
      <vt:lpstr>Use Debugger to solve Errors</vt:lpstr>
      <vt:lpstr>Activity 3</vt:lpstr>
      <vt:lpstr>Reading Reference</vt:lpstr>
      <vt:lpstr>Summary</vt:lpstr>
    </vt:vector>
  </TitlesOfParts>
  <Company>Ngee Ann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Joel YANG (NP)</dc:creator>
  <cp:lastModifiedBy>Yong Zi Ren /CSF</cp:lastModifiedBy>
  <cp:revision>581</cp:revision>
  <dcterms:created xsi:type="dcterms:W3CDTF">2010-03-15T07:19:17Z</dcterms:created>
  <dcterms:modified xsi:type="dcterms:W3CDTF">2021-05-10T15:19:59Z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f81056-721b-4b22-8334-0449c6cc893e_Enabled">
    <vt:lpwstr>True</vt:lpwstr>
  </property>
  <property fmtid="{D5CDD505-2E9C-101B-9397-08002B2CF9AE}" pid="3" name="MSIP_Label_84f81056-721b-4b22-8334-0449c6cc893e_SiteId">
    <vt:lpwstr>cba9e115-3016-4462-a1ab-a565cba0cdf1</vt:lpwstr>
  </property>
  <property fmtid="{D5CDD505-2E9C-101B-9397-08002B2CF9AE}" pid="4" name="MSIP_Label_84f81056-721b-4b22-8334-0449c6cc893e_Owner">
    <vt:lpwstr>lcf@np.edu.sg</vt:lpwstr>
  </property>
  <property fmtid="{D5CDD505-2E9C-101B-9397-08002B2CF9AE}" pid="5" name="MSIP_Label_84f81056-721b-4b22-8334-0449c6cc893e_SetDate">
    <vt:lpwstr>2020-04-03T03:08:21.5084216Z</vt:lpwstr>
  </property>
  <property fmtid="{D5CDD505-2E9C-101B-9397-08002B2CF9AE}" pid="6" name="MSIP_Label_84f81056-721b-4b22-8334-0449c6cc893e_Name">
    <vt:lpwstr>Official (Closed)</vt:lpwstr>
  </property>
  <property fmtid="{D5CDD505-2E9C-101B-9397-08002B2CF9AE}" pid="7" name="MSIP_Label_84f81056-721b-4b22-8334-0449c6cc893e_Application">
    <vt:lpwstr>Microsoft Azure Information Protection</vt:lpwstr>
  </property>
  <property fmtid="{D5CDD505-2E9C-101B-9397-08002B2CF9AE}" pid="8" name="MSIP_Label_84f81056-721b-4b22-8334-0449c6cc893e_ActionId">
    <vt:lpwstr>8f0ddb97-a451-43ca-b137-0c8d10eec3a1</vt:lpwstr>
  </property>
  <property fmtid="{D5CDD505-2E9C-101B-9397-08002B2CF9AE}" pid="9" name="MSIP_Label_84f81056-721b-4b22-8334-0449c6cc893e_Extended_MSFT_Method">
    <vt:lpwstr>Automatic</vt:lpwstr>
  </property>
  <property fmtid="{D5CDD505-2E9C-101B-9397-08002B2CF9AE}" pid="10" name="MSIP_Label_30286cb9-b49f-4646-87a5-340028348160_Enabled">
    <vt:lpwstr>true</vt:lpwstr>
  </property>
  <property fmtid="{D5CDD505-2E9C-101B-9397-08002B2CF9AE}" pid="11" name="MSIP_Label_30286cb9-b49f-4646-87a5-340028348160_SetDate">
    <vt:lpwstr>2021-04-15T09:44:15Z</vt:lpwstr>
  </property>
  <property fmtid="{D5CDD505-2E9C-101B-9397-08002B2CF9AE}" pid="12" name="MSIP_Label_30286cb9-b49f-4646-87a5-340028348160_Method">
    <vt:lpwstr>Standard</vt:lpwstr>
  </property>
  <property fmtid="{D5CDD505-2E9C-101B-9397-08002B2CF9AE}" pid="13" name="MSIP_Label_30286cb9-b49f-4646-87a5-340028348160_Name">
    <vt:lpwstr>30286cb9-b49f-4646-87a5-340028348160</vt:lpwstr>
  </property>
  <property fmtid="{D5CDD505-2E9C-101B-9397-08002B2CF9AE}" pid="14" name="MSIP_Label_30286cb9-b49f-4646-87a5-340028348160_SiteId">
    <vt:lpwstr>cba9e115-3016-4462-a1ab-a565cba0cdf1</vt:lpwstr>
  </property>
  <property fmtid="{D5CDD505-2E9C-101B-9397-08002B2CF9AE}" pid="15" name="MSIP_Label_30286cb9-b49f-4646-87a5-340028348160_ActionId">
    <vt:lpwstr>8f0ddb97-a451-43ca-b137-0c8d10eec3a1</vt:lpwstr>
  </property>
  <property fmtid="{D5CDD505-2E9C-101B-9397-08002B2CF9AE}" pid="16" name="MSIP_Label_30286cb9-b49f-4646-87a5-340028348160_ContentBits">
    <vt:lpwstr>1</vt:lpwstr>
  </property>
</Properties>
</file>